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2" r:id="rId2"/>
  </p:sldMasterIdLst>
  <p:notesMasterIdLst>
    <p:notesMasterId r:id="rId26"/>
  </p:notesMasterIdLst>
  <p:sldIdLst>
    <p:sldId id="256" r:id="rId3"/>
    <p:sldId id="318" r:id="rId4"/>
    <p:sldId id="257" r:id="rId5"/>
    <p:sldId id="294" r:id="rId6"/>
    <p:sldId id="264" r:id="rId7"/>
    <p:sldId id="268" r:id="rId8"/>
    <p:sldId id="284" r:id="rId9"/>
    <p:sldId id="295" r:id="rId10"/>
    <p:sldId id="296" r:id="rId11"/>
    <p:sldId id="320" r:id="rId12"/>
    <p:sldId id="321" r:id="rId13"/>
    <p:sldId id="314" r:id="rId14"/>
    <p:sldId id="269" r:id="rId15"/>
    <p:sldId id="297" r:id="rId16"/>
    <p:sldId id="298" r:id="rId17"/>
    <p:sldId id="315" r:id="rId18"/>
    <p:sldId id="316" r:id="rId19"/>
    <p:sldId id="263" r:id="rId20"/>
    <p:sldId id="323" r:id="rId21"/>
    <p:sldId id="322" r:id="rId22"/>
    <p:sldId id="265" r:id="rId23"/>
    <p:sldId id="258" r:id="rId24"/>
    <p:sldId id="262" r:id="rId25"/>
  </p:sldIdLst>
  <p:sldSz cx="12192000" cy="6858000"/>
  <p:notesSz cx="12192000" cy="6858000"/>
  <p:embeddedFontLst>
    <p:embeddedFont>
      <p:font typeface="Calibri" panose="020F0502020204030204" pitchFamily="34" charset="0"/>
      <p:regular r:id="rId27"/>
      <p:bold r:id="rId28"/>
      <p:italic r:id="rId29"/>
      <p:boldItalic r:id="rId30"/>
    </p:embeddedFont>
    <p:embeddedFont>
      <p:font typeface="Helvetica" panose="020B0604020202020204" pitchFamily="34" charset="0"/>
      <p:regular r:id="rId31"/>
      <p:bold r:id="rId32"/>
      <p:italic r:id="rId33"/>
      <p:boldItalic r:id="rId34"/>
    </p:embeddedFont>
    <p:embeddedFont>
      <p:font typeface="JasmineUPC" panose="02020603050405020304" pitchFamily="18" charset="-34"/>
      <p:regular r:id="rId35"/>
      <p:bold r:id="rId36"/>
      <p:italic r:id="rId37"/>
      <p:boldItalic r:id="rId38"/>
    </p:embeddedFont>
    <p:embeddedFont>
      <p:font typeface="Muli" panose="02000503000000000000" pitchFamily="2" charset="0"/>
      <p:regular r:id="rId39"/>
      <p:bold r:id="rId40"/>
      <p:italic r:id="rId41"/>
      <p:boldItalic r:id="rId42"/>
    </p:embeddedFont>
    <p:embeddedFont>
      <p:font typeface="Muli Regular" panose="00000500000000000000" pitchFamily="2"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528">
          <p15:clr>
            <a:srgbClr val="A4A3A4"/>
          </p15:clr>
        </p15:guide>
        <p15:guide id="4" orient="horz" pos="1008">
          <p15:clr>
            <a:srgbClr val="A4A3A4"/>
          </p15:clr>
        </p15:guide>
        <p15:guide id="5" pos="288">
          <p15:clr>
            <a:srgbClr val="A4A3A4"/>
          </p15:clr>
        </p15:guide>
        <p15:guide id="6" pos="1056">
          <p15:clr>
            <a:srgbClr val="A4A3A4"/>
          </p15:clr>
        </p15:guide>
        <p15:guide id="7" pos="393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4cSsGALASa0OPSuvnzrzN0oY0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4874"/>
    <a:srgbClr val="254061"/>
    <a:srgbClr val="666B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426" y="66"/>
      </p:cViewPr>
      <p:guideLst>
        <p:guide orient="horz" pos="2880"/>
        <p:guide pos="2160"/>
        <p:guide pos="528"/>
        <p:guide orient="horz" pos="1008"/>
        <p:guide pos="288"/>
        <p:guide pos="1056"/>
        <p:guide pos="3936"/>
      </p:guideLst>
    </p:cSldViewPr>
  </p:slideViewPr>
  <p:notesTextViewPr>
    <p:cViewPr>
      <p:scale>
        <a:sx n="1" d="1"/>
        <a:sy n="1" d="1"/>
      </p:scale>
      <p:origin x="0" y="0"/>
    </p:cViewPr>
  </p:notesTextViewPr>
  <p:sorterViewPr>
    <p:cViewPr>
      <p:scale>
        <a:sx n="100" d="100"/>
        <a:sy n="100" d="100"/>
      </p:scale>
      <p:origin x="0" y="-8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font" Target="fonts/font16.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57"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15.fntdata"/><Relationship Id="rId54"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 name="Google Shape;45;p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050556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323989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3: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265803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2548032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518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1670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682811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136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910386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9053754c5_1_263: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9053754c5_1_263: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3" name="Google Shape;53;g199053754c5_1_263:notes"/>
          <p:cNvSpPr txBox="1">
            <a:spLocks noGrp="1"/>
          </p:cNvSpPr>
          <p:nvPr>
            <p:ph type="sldNum" idx="12"/>
          </p:nvPr>
        </p:nvSpPr>
        <p:spPr>
          <a:xfrm>
            <a:off x="6905625" y="6513513"/>
            <a:ext cx="5283300" cy="344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1571568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st-LastSlide">
  <p:cSld name="1st-LastSlide">
    <p:spTree>
      <p:nvGrpSpPr>
        <p:cNvPr id="1" name="Shape 14"/>
        <p:cNvGrpSpPr/>
        <p:nvPr/>
      </p:nvGrpSpPr>
      <p:grpSpPr>
        <a:xfrm>
          <a:off x="0" y="0"/>
          <a:ext cx="0" cy="0"/>
          <a:chOff x="0" y="0"/>
          <a:chExt cx="0" cy="0"/>
        </a:xfrm>
      </p:grpSpPr>
      <p:sp>
        <p:nvSpPr>
          <p:cNvPr id="15" name="Google Shape;15;p5"/>
          <p:cNvSpPr txBox="1">
            <a:spLocks noGrp="1"/>
          </p:cNvSpPr>
          <p:nvPr>
            <p:ph type="ctrTitle"/>
          </p:nvPr>
        </p:nvSpPr>
        <p:spPr>
          <a:xfrm>
            <a:off x="1487487" y="3192651"/>
            <a:ext cx="6971704" cy="1077218"/>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Clr>
                <a:srgbClr val="4A4E4F"/>
              </a:buClr>
              <a:buSzPts val="3500"/>
              <a:buFont typeface="Calibri"/>
              <a:buNone/>
              <a:defRPr sz="3500" b="1" i="0" u="none" strike="noStrike" cap="none">
                <a:solidFill>
                  <a:srgbClr val="4A4E4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 name="Google Shape;16;p5"/>
          <p:cNvSpPr txBox="1">
            <a:spLocks noGrp="1"/>
          </p:cNvSpPr>
          <p:nvPr>
            <p:ph type="subTitle" idx="1"/>
          </p:nvPr>
        </p:nvSpPr>
        <p:spPr>
          <a:xfrm>
            <a:off x="1487488" y="4581128"/>
            <a:ext cx="6971704" cy="738664"/>
          </a:xfrm>
          <a:prstGeom prst="rect">
            <a:avLst/>
          </a:prstGeom>
          <a:noFill/>
          <a:ln>
            <a:noFill/>
          </a:ln>
        </p:spPr>
        <p:txBody>
          <a:bodyPr spcFirstLastPara="1" wrap="square" lIns="0" tIns="0" rIns="0" bIns="0" anchor="t" anchorCtr="0">
            <a:spAutoFit/>
          </a:bodyPr>
          <a:lstStyle>
            <a:lvl1pPr marR="0" lvl="0" algn="l" rtl="0">
              <a:spcBef>
                <a:spcPts val="480"/>
              </a:spcBef>
              <a:spcAft>
                <a:spcPts val="0"/>
              </a:spcAft>
              <a:buClr>
                <a:srgbClr val="4A4E4F"/>
              </a:buClr>
              <a:buSzPts val="2400"/>
              <a:buFont typeface="Arial"/>
              <a:buNone/>
              <a:defRPr sz="2400" b="1" i="0" u="none" strike="noStrike" cap="none">
                <a:solidFill>
                  <a:srgbClr val="4A4E4F"/>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 name="Google Shape;17;p5"/>
          <p:cNvSpPr txBox="1"/>
          <p:nvPr/>
        </p:nvSpPr>
        <p:spPr>
          <a:xfrm>
            <a:off x="6828183" y="1083365"/>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
        <p:cNvGrpSpPr/>
        <p:nvPr/>
      </p:nvGrpSpPr>
      <p:grpSpPr>
        <a:xfrm>
          <a:off x="0" y="0"/>
          <a:ext cx="0" cy="0"/>
          <a:chOff x="0" y="0"/>
          <a:chExt cx="0" cy="0"/>
        </a:xfrm>
      </p:grpSpPr>
      <p:sp>
        <p:nvSpPr>
          <p:cNvPr id="19" name="Google Shape;19;p8"/>
          <p:cNvSpPr txBox="1">
            <a:spLocks noGrp="1"/>
          </p:cNvSpPr>
          <p:nvPr>
            <p:ph type="dt" idx="10"/>
          </p:nvPr>
        </p:nvSpPr>
        <p:spPr>
          <a:xfrm>
            <a:off x="1644122" y="6416675"/>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Slide">
  <p:cSld name="LastSlide">
    <p:spTree>
      <p:nvGrpSpPr>
        <p:cNvPr id="1" name="Shape 20"/>
        <p:cNvGrpSpPr/>
        <p:nvPr/>
      </p:nvGrpSpPr>
      <p:grpSpPr>
        <a:xfrm>
          <a:off x="0" y="0"/>
          <a:ext cx="0" cy="0"/>
          <a:chOff x="0" y="0"/>
          <a:chExt cx="0" cy="0"/>
        </a:xfrm>
      </p:grpSpPr>
      <p:sp>
        <p:nvSpPr>
          <p:cNvPr id="21" name="Google Shape;21;p9"/>
          <p:cNvSpPr txBox="1">
            <a:spLocks noGrp="1"/>
          </p:cNvSpPr>
          <p:nvPr>
            <p:ph type="ctrTitle"/>
          </p:nvPr>
        </p:nvSpPr>
        <p:spPr>
          <a:xfrm>
            <a:off x="2667000" y="2895600"/>
            <a:ext cx="6971704" cy="538609"/>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Clr>
                <a:srgbClr val="4A4E4F"/>
              </a:buClr>
              <a:buSzPts val="3500"/>
              <a:buFont typeface="Arial"/>
              <a:buNone/>
              <a:defRPr sz="3500" b="1" i="0" u="none" strike="noStrike" cap="none">
                <a:solidFill>
                  <a:srgbClr val="4A4E4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2" name="Google Shape;22;p9"/>
          <p:cNvSpPr txBox="1">
            <a:spLocks noGrp="1"/>
          </p:cNvSpPr>
          <p:nvPr>
            <p:ph type="subTitle" idx="1"/>
          </p:nvPr>
        </p:nvSpPr>
        <p:spPr>
          <a:xfrm>
            <a:off x="2667001" y="4284077"/>
            <a:ext cx="6971704" cy="369332"/>
          </a:xfrm>
          <a:prstGeom prst="rect">
            <a:avLst/>
          </a:prstGeom>
          <a:noFill/>
          <a:ln>
            <a:noFill/>
          </a:ln>
        </p:spPr>
        <p:txBody>
          <a:bodyPr spcFirstLastPara="1" wrap="square" lIns="0" tIns="0" rIns="0" bIns="0" anchor="t" anchorCtr="0">
            <a:spAutoFit/>
          </a:bodyPr>
          <a:lstStyle>
            <a:lvl1pPr marR="0" lvl="0" algn="ctr" rtl="0">
              <a:spcBef>
                <a:spcPts val="480"/>
              </a:spcBef>
              <a:spcAft>
                <a:spcPts val="0"/>
              </a:spcAft>
              <a:buClr>
                <a:srgbClr val="4A4E4F"/>
              </a:buClr>
              <a:buSzPts val="2400"/>
              <a:buFont typeface="Arial"/>
              <a:buNone/>
              <a:defRPr sz="2400" b="1" i="0" u="none" strike="noStrike" cap="none">
                <a:solidFill>
                  <a:srgbClr val="4A4E4F"/>
                </a:solidFill>
                <a:latin typeface="Arial"/>
                <a:ea typeface="Arial"/>
                <a:cs typeface="Arial"/>
                <a:sym typeface="Arial"/>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logos-only">
  <p:cSld name="Title and Content-logos-only">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57200" y="381000"/>
            <a:ext cx="7310043" cy="446276"/>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4C4D4F"/>
              </a:buClr>
              <a:buSzPts val="2900"/>
              <a:buFont typeface="Calibri"/>
              <a:buNone/>
              <a:defRPr sz="2900" b="1" i="0">
                <a:solidFill>
                  <a:srgbClr val="4C4D4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462776" y="1143000"/>
            <a:ext cx="10130713" cy="369332"/>
          </a:xfrm>
          <a:prstGeom prst="rect">
            <a:avLst/>
          </a:prstGeom>
          <a:noFill/>
          <a:ln>
            <a:noFill/>
          </a:ln>
        </p:spPr>
        <p:txBody>
          <a:bodyPr spcFirstLastPara="1" wrap="square" lIns="0" tIns="0" rIns="0" bIns="0" anchor="t" anchorCtr="0">
            <a:normAutofit/>
          </a:bodyPr>
          <a:lstStyle>
            <a:lvl1pPr marL="457200" lvl="0" indent="-228600" algn="l">
              <a:spcBef>
                <a:spcPts val="480"/>
              </a:spcBef>
              <a:spcAft>
                <a:spcPts val="0"/>
              </a:spcAft>
              <a:buClr>
                <a:srgbClr val="4C4D4F"/>
              </a:buClr>
              <a:buSzPts val="2400"/>
              <a:buNone/>
              <a:defRPr sz="2400" b="1" i="0">
                <a:solidFill>
                  <a:srgbClr val="4C4D4F"/>
                </a:solidFill>
                <a:latin typeface="Calibri"/>
                <a:ea typeface="Calibri"/>
                <a:cs typeface="Calibri"/>
                <a:sym typeface="Calibri"/>
              </a:defRPr>
            </a:lvl1pPr>
            <a:lvl2pPr marL="914400" lvl="1" indent="-342900" algn="l">
              <a:spcBef>
                <a:spcPts val="360"/>
              </a:spcBef>
              <a:spcAft>
                <a:spcPts val="0"/>
              </a:spcAft>
              <a:buClr>
                <a:srgbClr val="434342"/>
              </a:buClr>
              <a:buSzPts val="1800"/>
              <a:buChar char="–"/>
              <a:defRPr/>
            </a:lvl2pPr>
            <a:lvl3pPr marL="1371600" lvl="2" indent="-342900" algn="l">
              <a:spcBef>
                <a:spcPts val="360"/>
              </a:spcBef>
              <a:spcAft>
                <a:spcPts val="0"/>
              </a:spcAft>
              <a:buClr>
                <a:srgbClr val="434342"/>
              </a:buClr>
              <a:buSzPts val="1800"/>
              <a:buChar char="•"/>
              <a:defRPr/>
            </a:lvl3pPr>
            <a:lvl4pPr marL="1828800" lvl="3" indent="-342900" algn="l">
              <a:spcBef>
                <a:spcPts val="360"/>
              </a:spcBef>
              <a:spcAft>
                <a:spcPts val="0"/>
              </a:spcAft>
              <a:buClr>
                <a:srgbClr val="434342"/>
              </a:buClr>
              <a:buSzPts val="1800"/>
              <a:buChar char="–"/>
              <a:defRPr/>
            </a:lvl4pPr>
            <a:lvl5pPr marL="2286000" lvl="4" indent="-342900" algn="l">
              <a:spcBef>
                <a:spcPts val="360"/>
              </a:spcBef>
              <a:spcAft>
                <a:spcPts val="0"/>
              </a:spcAft>
              <a:buClr>
                <a:srgbClr val="43434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7"/>
          <p:cNvSpPr txBox="1">
            <a:spLocks noGrp="1"/>
          </p:cNvSpPr>
          <p:nvPr>
            <p:ph type="dt" idx="10"/>
          </p:nvPr>
        </p:nvSpPr>
        <p:spPr>
          <a:xfrm>
            <a:off x="228600" y="6629400"/>
            <a:ext cx="2743200" cy="152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7"/>
          <p:cNvSpPr txBox="1">
            <a:spLocks noGrp="1"/>
          </p:cNvSpPr>
          <p:nvPr>
            <p:ph type="sldNum" idx="12"/>
          </p:nvPr>
        </p:nvSpPr>
        <p:spPr>
          <a:xfrm>
            <a:off x="9347200" y="6492875"/>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7"/>
          <p:cNvSpPr txBox="1">
            <a:spLocks noGrp="1"/>
          </p:cNvSpPr>
          <p:nvPr>
            <p:ph type="body" idx="2"/>
          </p:nvPr>
        </p:nvSpPr>
        <p:spPr>
          <a:xfrm>
            <a:off x="457200" y="2057400"/>
            <a:ext cx="10287000" cy="9906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rgbClr val="434342"/>
              </a:buClr>
              <a:buSzPts val="2400"/>
              <a:buChar char="•"/>
              <a:defRPr sz="2400">
                <a:latin typeface="Calibri"/>
                <a:ea typeface="Calibri"/>
                <a:cs typeface="Calibri"/>
                <a:sym typeface="Calibri"/>
              </a:defRPr>
            </a:lvl1pPr>
            <a:lvl2pPr marL="914400" lvl="1" indent="-381000" algn="l">
              <a:spcBef>
                <a:spcPts val="480"/>
              </a:spcBef>
              <a:spcAft>
                <a:spcPts val="0"/>
              </a:spcAft>
              <a:buClr>
                <a:srgbClr val="434342"/>
              </a:buClr>
              <a:buSzPts val="2400"/>
              <a:buFont typeface="Courier New"/>
              <a:buChar char="o"/>
              <a:defRPr sz="2400">
                <a:latin typeface="Calibri"/>
                <a:ea typeface="Calibri"/>
                <a:cs typeface="Calibri"/>
                <a:sym typeface="Calibri"/>
              </a:defRPr>
            </a:lvl2pPr>
            <a:lvl3pPr marL="1371600" lvl="2" indent="-381000" algn="l">
              <a:spcBef>
                <a:spcPts val="480"/>
              </a:spcBef>
              <a:spcAft>
                <a:spcPts val="0"/>
              </a:spcAft>
              <a:buClr>
                <a:srgbClr val="434342"/>
              </a:buClr>
              <a:buSzPts val="2400"/>
              <a:buFont typeface="Noto Sans Symbols"/>
              <a:buChar char="▪"/>
              <a:defRPr sz="2400">
                <a:latin typeface="Calibri"/>
                <a:ea typeface="Calibri"/>
                <a:cs typeface="Calibri"/>
                <a:sym typeface="Calibri"/>
              </a:defRPr>
            </a:lvl3pPr>
            <a:lvl4pPr marL="1828800" lvl="3" indent="-381000" algn="l">
              <a:spcBef>
                <a:spcPts val="480"/>
              </a:spcBef>
              <a:spcAft>
                <a:spcPts val="0"/>
              </a:spcAft>
              <a:buClr>
                <a:srgbClr val="434342"/>
              </a:buClr>
              <a:buSzPts val="2400"/>
              <a:buChar char="–"/>
              <a:defRPr sz="2400">
                <a:latin typeface="Calibri"/>
                <a:ea typeface="Calibri"/>
                <a:cs typeface="Calibri"/>
                <a:sym typeface="Calibri"/>
              </a:defRPr>
            </a:lvl4pPr>
            <a:lvl5pPr marL="2286000" lvl="4" indent="-381000" algn="l">
              <a:spcBef>
                <a:spcPts val="480"/>
              </a:spcBef>
              <a:spcAft>
                <a:spcPts val="0"/>
              </a:spcAft>
              <a:buClr>
                <a:srgbClr val="434342"/>
              </a:buClr>
              <a:buSzPts val="2400"/>
              <a:buFont typeface="Noto Sans Symbols"/>
              <a:buChar char="✧"/>
              <a:defRPr sz="2400">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61193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logos-only">
  <p:cSld name="Title and Content-logos-only">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57200" y="381000"/>
            <a:ext cx="7310043" cy="446276"/>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4C4D4F"/>
              </a:buClr>
              <a:buSzPts val="2900"/>
              <a:buFont typeface="Calibri"/>
              <a:buNone/>
              <a:defRPr sz="2900" b="1" i="0">
                <a:solidFill>
                  <a:srgbClr val="4C4D4F"/>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7"/>
          <p:cNvSpPr txBox="1">
            <a:spLocks noGrp="1"/>
          </p:cNvSpPr>
          <p:nvPr>
            <p:ph type="body" idx="1"/>
          </p:nvPr>
        </p:nvSpPr>
        <p:spPr>
          <a:xfrm>
            <a:off x="462776" y="1143000"/>
            <a:ext cx="10130713" cy="369332"/>
          </a:xfrm>
          <a:prstGeom prst="rect">
            <a:avLst/>
          </a:prstGeom>
          <a:noFill/>
          <a:ln>
            <a:noFill/>
          </a:ln>
        </p:spPr>
        <p:txBody>
          <a:bodyPr spcFirstLastPara="1" wrap="square" lIns="0" tIns="0" rIns="0" bIns="0" anchor="t" anchorCtr="0">
            <a:normAutofit/>
          </a:bodyPr>
          <a:lstStyle>
            <a:lvl1pPr marL="457200" lvl="0" indent="-228600" algn="l">
              <a:spcBef>
                <a:spcPts val="480"/>
              </a:spcBef>
              <a:spcAft>
                <a:spcPts val="0"/>
              </a:spcAft>
              <a:buClr>
                <a:srgbClr val="4C4D4F"/>
              </a:buClr>
              <a:buSzPts val="2400"/>
              <a:buNone/>
              <a:defRPr sz="2400" b="1" i="0">
                <a:solidFill>
                  <a:srgbClr val="4C4D4F"/>
                </a:solidFill>
                <a:latin typeface="Calibri"/>
                <a:ea typeface="Calibri"/>
                <a:cs typeface="Calibri"/>
                <a:sym typeface="Calibri"/>
              </a:defRPr>
            </a:lvl1pPr>
            <a:lvl2pPr marL="914400" lvl="1" indent="-342900" algn="l">
              <a:spcBef>
                <a:spcPts val="360"/>
              </a:spcBef>
              <a:spcAft>
                <a:spcPts val="0"/>
              </a:spcAft>
              <a:buClr>
                <a:srgbClr val="434342"/>
              </a:buClr>
              <a:buSzPts val="1800"/>
              <a:buChar char="–"/>
              <a:defRPr/>
            </a:lvl2pPr>
            <a:lvl3pPr marL="1371600" lvl="2" indent="-342900" algn="l">
              <a:spcBef>
                <a:spcPts val="360"/>
              </a:spcBef>
              <a:spcAft>
                <a:spcPts val="0"/>
              </a:spcAft>
              <a:buClr>
                <a:srgbClr val="434342"/>
              </a:buClr>
              <a:buSzPts val="1800"/>
              <a:buChar char="•"/>
              <a:defRPr/>
            </a:lvl3pPr>
            <a:lvl4pPr marL="1828800" lvl="3" indent="-342900" algn="l">
              <a:spcBef>
                <a:spcPts val="360"/>
              </a:spcBef>
              <a:spcAft>
                <a:spcPts val="0"/>
              </a:spcAft>
              <a:buClr>
                <a:srgbClr val="434342"/>
              </a:buClr>
              <a:buSzPts val="1800"/>
              <a:buChar char="–"/>
              <a:defRPr/>
            </a:lvl4pPr>
            <a:lvl5pPr marL="2286000" lvl="4" indent="-342900" algn="l">
              <a:spcBef>
                <a:spcPts val="360"/>
              </a:spcBef>
              <a:spcAft>
                <a:spcPts val="0"/>
              </a:spcAft>
              <a:buClr>
                <a:srgbClr val="434342"/>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7"/>
          <p:cNvSpPr txBox="1">
            <a:spLocks noGrp="1"/>
          </p:cNvSpPr>
          <p:nvPr>
            <p:ph type="dt" idx="10"/>
          </p:nvPr>
        </p:nvSpPr>
        <p:spPr>
          <a:xfrm>
            <a:off x="228600" y="6629400"/>
            <a:ext cx="2743200" cy="1524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0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7"/>
          <p:cNvSpPr txBox="1">
            <a:spLocks noGrp="1"/>
          </p:cNvSpPr>
          <p:nvPr>
            <p:ph type="sldNum" idx="12"/>
          </p:nvPr>
        </p:nvSpPr>
        <p:spPr>
          <a:xfrm>
            <a:off x="9347200" y="6492875"/>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7"/>
          <p:cNvSpPr txBox="1">
            <a:spLocks noGrp="1"/>
          </p:cNvSpPr>
          <p:nvPr>
            <p:ph type="body" idx="2"/>
          </p:nvPr>
        </p:nvSpPr>
        <p:spPr>
          <a:xfrm>
            <a:off x="457200" y="2057400"/>
            <a:ext cx="10287000" cy="990600"/>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rgbClr val="434342"/>
              </a:buClr>
              <a:buSzPts val="2400"/>
              <a:buChar char="•"/>
              <a:defRPr sz="2400">
                <a:latin typeface="Calibri"/>
                <a:ea typeface="Calibri"/>
                <a:cs typeface="Calibri"/>
                <a:sym typeface="Calibri"/>
              </a:defRPr>
            </a:lvl1pPr>
            <a:lvl2pPr marL="914400" lvl="1" indent="-381000" algn="l">
              <a:spcBef>
                <a:spcPts val="480"/>
              </a:spcBef>
              <a:spcAft>
                <a:spcPts val="0"/>
              </a:spcAft>
              <a:buClr>
                <a:srgbClr val="434342"/>
              </a:buClr>
              <a:buSzPts val="2400"/>
              <a:buFont typeface="Courier New"/>
              <a:buChar char="o"/>
              <a:defRPr sz="2400">
                <a:latin typeface="Calibri"/>
                <a:ea typeface="Calibri"/>
                <a:cs typeface="Calibri"/>
                <a:sym typeface="Calibri"/>
              </a:defRPr>
            </a:lvl2pPr>
            <a:lvl3pPr marL="1371600" lvl="2" indent="-381000" algn="l">
              <a:spcBef>
                <a:spcPts val="480"/>
              </a:spcBef>
              <a:spcAft>
                <a:spcPts val="0"/>
              </a:spcAft>
              <a:buClr>
                <a:srgbClr val="434342"/>
              </a:buClr>
              <a:buSzPts val="2400"/>
              <a:buFont typeface="Noto Sans Symbols"/>
              <a:buChar char="▪"/>
              <a:defRPr sz="2400">
                <a:latin typeface="Calibri"/>
                <a:ea typeface="Calibri"/>
                <a:cs typeface="Calibri"/>
                <a:sym typeface="Calibri"/>
              </a:defRPr>
            </a:lvl3pPr>
            <a:lvl4pPr marL="1828800" lvl="3" indent="-381000" algn="l">
              <a:spcBef>
                <a:spcPts val="480"/>
              </a:spcBef>
              <a:spcAft>
                <a:spcPts val="0"/>
              </a:spcAft>
              <a:buClr>
                <a:srgbClr val="434342"/>
              </a:buClr>
              <a:buSzPts val="2400"/>
              <a:buChar char="–"/>
              <a:defRPr sz="2400">
                <a:latin typeface="Calibri"/>
                <a:ea typeface="Calibri"/>
                <a:cs typeface="Calibri"/>
                <a:sym typeface="Calibri"/>
              </a:defRPr>
            </a:lvl4pPr>
            <a:lvl5pPr marL="2286000" lvl="4" indent="-381000" algn="l">
              <a:spcBef>
                <a:spcPts val="480"/>
              </a:spcBef>
              <a:spcAft>
                <a:spcPts val="0"/>
              </a:spcAft>
              <a:buClr>
                <a:srgbClr val="434342"/>
              </a:buClr>
              <a:buSzPts val="2400"/>
              <a:buFont typeface="Noto Sans Symbols"/>
              <a:buChar char="✧"/>
              <a:defRPr sz="2400">
                <a:latin typeface="Calibri"/>
                <a:ea typeface="Calibri"/>
                <a:cs typeface="Calibri"/>
                <a:sym typeface="Calibri"/>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Use for importing slid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cap="none" baseline="0"/>
            </a:lvl1pPr>
          </a:lstStyle>
          <a:p>
            <a:r>
              <a:rPr lang="en-US"/>
              <a:t>Click to edit Master title style</a:t>
            </a:r>
            <a:endParaRPr lang="en-GB" dirty="0"/>
          </a:p>
        </p:txBody>
      </p:sp>
      <p:sp>
        <p:nvSpPr>
          <p:cNvPr id="3"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US"/>
              <a:t>A. Gotz – PaNOSC project – EOSC Stakeholders meeting 22 November 2018..</a:t>
            </a:r>
            <a:endParaRPr lang="fr-FR" dirty="0"/>
          </a:p>
        </p:txBody>
      </p:sp>
      <p:sp>
        <p:nvSpPr>
          <p:cNvPr id="4"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EA3EFBA3-4378-4227-A008-52EC19BBE977}" type="slidenum">
              <a:rPr lang="fr-FR" altLang="fr-FR"/>
              <a:pPr>
                <a:defRPr/>
              </a:pPr>
              <a:t>‹#›</a:t>
            </a:fld>
            <a:endParaRPr lang="fr-FR" altLang="fr-FR" dirty="0"/>
          </a:p>
        </p:txBody>
      </p:sp>
    </p:spTree>
    <p:extLst>
      <p:ext uri="{BB962C8B-B14F-4D97-AF65-F5344CB8AC3E}">
        <p14:creationId xmlns:p14="http://schemas.microsoft.com/office/powerpoint/2010/main" val="416586270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re 1"/>
          <p:cNvSpPr>
            <a:spLocks noGrp="1"/>
          </p:cNvSpPr>
          <p:nvPr>
            <p:ph type="title"/>
          </p:nvPr>
        </p:nvSpPr>
        <p:spPr bwMode="gray"/>
        <p:txBody>
          <a:bodyPr/>
          <a:lstStyle>
            <a:lvl1pPr>
              <a:defRPr sz="2400"/>
            </a:lvl1pPr>
          </a:lstStyle>
          <a:p>
            <a:r>
              <a:rPr lang="en-US"/>
              <a:t>Click to edit Master title style</a:t>
            </a:r>
            <a:endParaRPr lang="fr-FR" dirty="0"/>
          </a:p>
        </p:txBody>
      </p:sp>
      <p:sp>
        <p:nvSpPr>
          <p:cNvPr id="3" name="Espace réservé du contenu 2"/>
          <p:cNvSpPr>
            <a:spLocks noGrp="1"/>
          </p:cNvSpPr>
          <p:nvPr>
            <p:ph idx="1"/>
          </p:nvPr>
        </p:nvSpPr>
        <p:spPr bwMode="gray">
          <a:xfrm>
            <a:off x="970251" y="764704"/>
            <a:ext cx="10982400" cy="5400000"/>
          </a:xfrm>
        </p:spPr>
        <p:txBody>
          <a:bodyPr/>
          <a:lstStyle>
            <a:lvl1pPr>
              <a:defRPr baseline="0">
                <a:solidFill>
                  <a:schemeClr val="tx1"/>
                </a:solidFill>
              </a:defRPr>
            </a:lvl1pPr>
            <a:lvl2pPr>
              <a:defRPr>
                <a:solidFill>
                  <a:schemeClr val="tx1"/>
                </a:solidFill>
              </a:defRPr>
            </a:lvl2pPr>
            <a:lvl4pPr>
              <a:spcBef>
                <a:spcPts val="0"/>
              </a:spcBef>
              <a:spcAft>
                <a:spcPts val="360"/>
              </a:spcAft>
              <a:buSzPct val="80000"/>
              <a:defRPr/>
            </a:lvl4pPr>
            <a:lvl5pPr>
              <a:spcAft>
                <a:spcPts val="36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dirty="0"/>
          </a:p>
        </p:txBody>
      </p:sp>
      <p:sp>
        <p:nvSpPr>
          <p:cNvPr id="4" name="Espace réservé du pied de page 4"/>
          <p:cNvSpPr>
            <a:spLocks noGrp="1"/>
          </p:cNvSpPr>
          <p:nvPr>
            <p:ph type="ftr" sz="quarter" idx="10"/>
          </p:nvPr>
        </p:nvSpPr>
        <p:spPr/>
        <p:txBody>
          <a:bodyPr/>
          <a:lstStyle>
            <a:lvl1pPr>
              <a:defRPr/>
            </a:lvl1pPr>
          </a:lstStyle>
          <a:p>
            <a:pPr fontAlgn="base">
              <a:spcBef>
                <a:spcPct val="0"/>
              </a:spcBef>
              <a:spcAft>
                <a:spcPct val="0"/>
              </a:spcAft>
              <a:defRPr/>
            </a:pPr>
            <a:r>
              <a:rPr lang="en-US"/>
              <a:t>A. Gotz – PaNOSC project – EOSC Stakeholders meeting 22 November 2018..</a:t>
            </a:r>
            <a:endParaRPr lang="fr-FR" dirty="0"/>
          </a:p>
        </p:txBody>
      </p:sp>
      <p:sp>
        <p:nvSpPr>
          <p:cNvPr id="5" name="Espace réservé du numéro de diapositive 5"/>
          <p:cNvSpPr>
            <a:spLocks noGrp="1"/>
          </p:cNvSpPr>
          <p:nvPr>
            <p:ph type="sldNum" sz="quarter" idx="11"/>
          </p:nvPr>
        </p:nvSpPr>
        <p:spPr/>
        <p:txBody>
          <a:bodyPr/>
          <a:lstStyle>
            <a:lvl1pPr>
              <a:defRPr/>
            </a:lvl1pPr>
          </a:lstStyle>
          <a:p>
            <a:pPr>
              <a:defRPr/>
            </a:pPr>
            <a:r>
              <a:rPr lang="fr-FR" altLang="fr-FR" dirty="0"/>
              <a:t>Page </a:t>
            </a:r>
            <a:fld id="{DC3005C4-15E9-489E-BA90-2123D33814CE}" type="slidenum">
              <a:rPr lang="fr-FR" altLang="fr-FR"/>
              <a:pPr>
                <a:defRPr/>
              </a:pPr>
              <a:t>‹#›</a:t>
            </a:fld>
            <a:endParaRPr lang="fr-FR" altLang="fr-FR" dirty="0"/>
          </a:p>
        </p:txBody>
      </p:sp>
    </p:spTree>
    <p:extLst>
      <p:ext uri="{BB962C8B-B14F-4D97-AF65-F5344CB8AC3E}">
        <p14:creationId xmlns:p14="http://schemas.microsoft.com/office/powerpoint/2010/main" val="210813026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3.jp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p:nvPr/>
        </p:nvSpPr>
        <p:spPr>
          <a:xfrm>
            <a:off x="2332113" y="6340712"/>
            <a:ext cx="9097887" cy="128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750" b="0" i="0" u="none" strike="noStrike" cap="none">
                <a:solidFill>
                  <a:srgbClr val="FFFFFF"/>
                </a:solidFill>
                <a:latin typeface="Arial"/>
                <a:ea typeface="Arial"/>
                <a:cs typeface="Arial"/>
                <a:sym typeface="Arial"/>
              </a:rPr>
              <a:t>This project has received funding from the European Union’s Horizon 2020 research and innovation programme under grant agreement No. 823852</a:t>
            </a:r>
            <a:endParaRPr sz="750" b="0" i="0" u="none" strike="noStrike" cap="none">
              <a:solidFill>
                <a:schemeClr val="dk1"/>
              </a:solidFill>
              <a:latin typeface="Arial"/>
              <a:ea typeface="Arial"/>
              <a:cs typeface="Arial"/>
              <a:sym typeface="Arial"/>
            </a:endParaRPr>
          </a:p>
        </p:txBody>
      </p:sp>
      <p:pic>
        <p:nvPicPr>
          <p:cNvPr id="11" name="Google Shape;11;p4"/>
          <p:cNvPicPr preferRelativeResize="0"/>
          <p:nvPr/>
        </p:nvPicPr>
        <p:blipFill rotWithShape="1">
          <a:blip r:embed="rId6">
            <a:alphaModFix/>
          </a:blip>
          <a:srcRect/>
          <a:stretch/>
        </p:blipFill>
        <p:spPr>
          <a:xfrm>
            <a:off x="0" y="-27384"/>
            <a:ext cx="12192000" cy="3000375"/>
          </a:xfrm>
          <a:prstGeom prst="rect">
            <a:avLst/>
          </a:prstGeom>
          <a:noFill/>
          <a:ln>
            <a:noFill/>
          </a:ln>
        </p:spPr>
      </p:pic>
      <p:pic>
        <p:nvPicPr>
          <p:cNvPr id="12" name="Google Shape;12;p4"/>
          <p:cNvPicPr preferRelativeResize="0"/>
          <p:nvPr/>
        </p:nvPicPr>
        <p:blipFill rotWithShape="1">
          <a:blip r:embed="rId7">
            <a:alphaModFix/>
          </a:blip>
          <a:srcRect l="1313" t="5796" r="68972" b="7820"/>
          <a:stretch/>
        </p:blipFill>
        <p:spPr>
          <a:xfrm>
            <a:off x="170280" y="6333120"/>
            <a:ext cx="667800" cy="445680"/>
          </a:xfrm>
          <a:prstGeom prst="rect">
            <a:avLst/>
          </a:prstGeom>
          <a:noFill/>
          <a:ln>
            <a:noFill/>
          </a:ln>
        </p:spPr>
      </p:pic>
      <p:sp>
        <p:nvSpPr>
          <p:cNvPr id="13" name="Google Shape;13;p4"/>
          <p:cNvSpPr txBox="1"/>
          <p:nvPr/>
        </p:nvSpPr>
        <p:spPr>
          <a:xfrm>
            <a:off x="1055441" y="6333120"/>
            <a:ext cx="6480719"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b="0" i="0" u="none" strike="noStrike" cap="none">
                <a:solidFill>
                  <a:schemeClr val="dk1"/>
                </a:solidFill>
                <a:latin typeface="Arial"/>
                <a:ea typeface="Arial"/>
                <a:cs typeface="Arial"/>
                <a:sym typeface="Arial"/>
              </a:rPr>
              <a:t>PaNOSC has received funding from the European Union’s Horizon 2020 research and innovation programme under grant agreement no. 823852</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9347200" y="6492875"/>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6"/>
          <p:cNvSpPr txBox="1">
            <a:spLocks noGrp="1"/>
          </p:cNvSpPr>
          <p:nvPr>
            <p:ph type="title"/>
          </p:nvPr>
        </p:nvSpPr>
        <p:spPr>
          <a:xfrm>
            <a:off x="457200" y="381000"/>
            <a:ext cx="10972800" cy="533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434342"/>
              </a:buClr>
              <a:buSzPts val="3200"/>
              <a:buFont typeface="Calibri"/>
              <a:buNone/>
              <a:defRPr sz="3200" b="1" i="0" u="none" strike="noStrike" cap="none">
                <a:solidFill>
                  <a:srgbClr val="43434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6"/>
          <p:cNvSpPr txBox="1">
            <a:spLocks noGrp="1"/>
          </p:cNvSpPr>
          <p:nvPr>
            <p:ph type="body" idx="1"/>
          </p:nvPr>
        </p:nvSpPr>
        <p:spPr>
          <a:xfrm>
            <a:off x="457200" y="1371600"/>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rgbClr val="434342"/>
              </a:buClr>
              <a:buSzPts val="3200"/>
              <a:buFont typeface="Arial"/>
              <a:buChar char="•"/>
              <a:defRPr sz="3200" b="0" i="0" u="none" strike="noStrike" cap="none">
                <a:solidFill>
                  <a:srgbClr val="434342"/>
                </a:solidFill>
                <a:latin typeface="Calibri"/>
                <a:ea typeface="Calibri"/>
                <a:cs typeface="Calibri"/>
                <a:sym typeface="Calibri"/>
              </a:defRPr>
            </a:lvl1pPr>
            <a:lvl2pPr marL="914400" marR="0" lvl="1" indent="-406400" algn="l" rtl="0">
              <a:spcBef>
                <a:spcPts val="560"/>
              </a:spcBef>
              <a:spcAft>
                <a:spcPts val="0"/>
              </a:spcAft>
              <a:buClr>
                <a:srgbClr val="434342"/>
              </a:buClr>
              <a:buSzPts val="2800"/>
              <a:buFont typeface="Arial"/>
              <a:buChar char="–"/>
              <a:defRPr sz="2800" b="0" i="0" u="none" strike="noStrike" cap="none">
                <a:solidFill>
                  <a:srgbClr val="434342"/>
                </a:solidFill>
                <a:latin typeface="Calibri"/>
                <a:ea typeface="Calibri"/>
                <a:cs typeface="Calibri"/>
                <a:sym typeface="Calibri"/>
              </a:defRPr>
            </a:lvl2pPr>
            <a:lvl3pPr marL="1371600" marR="0" lvl="2" indent="-381000" algn="l" rtl="0">
              <a:spcBef>
                <a:spcPts val="480"/>
              </a:spcBef>
              <a:spcAft>
                <a:spcPts val="0"/>
              </a:spcAft>
              <a:buClr>
                <a:srgbClr val="434342"/>
              </a:buClr>
              <a:buSzPts val="2400"/>
              <a:buFont typeface="Arial"/>
              <a:buChar char="•"/>
              <a:defRPr sz="2400" b="0" i="0" u="none" strike="noStrike" cap="none">
                <a:solidFill>
                  <a:srgbClr val="434342"/>
                </a:solidFill>
                <a:latin typeface="Calibri"/>
                <a:ea typeface="Calibri"/>
                <a:cs typeface="Calibri"/>
                <a:sym typeface="Calibri"/>
              </a:defRPr>
            </a:lvl3pPr>
            <a:lvl4pPr marL="1828800" marR="0" lvl="3" indent="-355600" algn="l" rtl="0">
              <a:spcBef>
                <a:spcPts val="400"/>
              </a:spcBef>
              <a:spcAft>
                <a:spcPts val="0"/>
              </a:spcAft>
              <a:buClr>
                <a:srgbClr val="434342"/>
              </a:buClr>
              <a:buSzPts val="2000"/>
              <a:buFont typeface="Arial"/>
              <a:buChar char="–"/>
              <a:defRPr sz="2000" b="0" i="0" u="none" strike="noStrike" cap="none">
                <a:solidFill>
                  <a:srgbClr val="434342"/>
                </a:solidFill>
                <a:latin typeface="Calibri"/>
                <a:ea typeface="Calibri"/>
                <a:cs typeface="Calibri"/>
                <a:sym typeface="Calibri"/>
              </a:defRPr>
            </a:lvl4pPr>
            <a:lvl5pPr marL="2286000" marR="0" lvl="4" indent="-355600" algn="l" rtl="0">
              <a:spcBef>
                <a:spcPts val="400"/>
              </a:spcBef>
              <a:spcAft>
                <a:spcPts val="0"/>
              </a:spcAft>
              <a:buClr>
                <a:srgbClr val="434342"/>
              </a:buClr>
              <a:buSzPts val="2000"/>
              <a:buFont typeface="Arial"/>
              <a:buChar char="»"/>
              <a:defRPr sz="2000" b="0" i="0" u="none" strike="noStrike" cap="none">
                <a:solidFill>
                  <a:srgbClr val="434342"/>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 name="Google Shape;27;p6"/>
          <p:cNvPicPr preferRelativeResize="0"/>
          <p:nvPr/>
        </p:nvPicPr>
        <p:blipFill rotWithShape="1">
          <a:blip r:embed="rId5">
            <a:alphaModFix/>
          </a:blip>
          <a:srcRect/>
          <a:stretch/>
        </p:blipFill>
        <p:spPr>
          <a:xfrm>
            <a:off x="10050002" y="5805264"/>
            <a:ext cx="1806638" cy="9353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5" r:id="rId2"/>
    <p:sldLayoutId id="2147483656"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jp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11.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1"/>
          <p:cNvSpPr txBox="1">
            <a:spLocks noGrp="1"/>
          </p:cNvSpPr>
          <p:nvPr>
            <p:ph type="ctrTitle"/>
          </p:nvPr>
        </p:nvSpPr>
        <p:spPr>
          <a:xfrm>
            <a:off x="1487486" y="3192651"/>
            <a:ext cx="10369200" cy="550800"/>
          </a:xfrm>
          <a:prstGeom prst="rect">
            <a:avLst/>
          </a:prstGeom>
          <a:noFill/>
          <a:ln>
            <a:noFill/>
          </a:ln>
        </p:spPr>
        <p:txBody>
          <a:bodyPr spcFirstLastPara="1" wrap="square" lIns="0" tIns="12050" rIns="0" bIns="0" anchor="t" anchorCtr="0">
            <a:spAutoFit/>
          </a:bodyPr>
          <a:lstStyle/>
          <a:p>
            <a:pPr marL="0" marR="5080" lvl="0" indent="0" algn="l" rtl="0">
              <a:lnSpc>
                <a:spcPct val="100299"/>
              </a:lnSpc>
              <a:spcBef>
                <a:spcPts val="0"/>
              </a:spcBef>
              <a:spcAft>
                <a:spcPts val="0"/>
              </a:spcAft>
              <a:buClr>
                <a:srgbClr val="4A4E4F"/>
              </a:buClr>
              <a:buSzPts val="3500"/>
              <a:buFont typeface="Calibri"/>
              <a:buNone/>
            </a:pPr>
            <a:r>
              <a:rPr lang="en-US" dirty="0"/>
              <a:t>Welcome address</a:t>
            </a:r>
            <a:endParaRPr sz="3500" dirty="0">
              <a:latin typeface="Calibri"/>
              <a:ea typeface="Calibri"/>
              <a:cs typeface="Calibri"/>
              <a:sym typeface="Calibri"/>
            </a:endParaRPr>
          </a:p>
        </p:txBody>
      </p:sp>
      <p:sp>
        <p:nvSpPr>
          <p:cNvPr id="48" name="Google Shape;48;p1"/>
          <p:cNvSpPr txBox="1">
            <a:spLocks noGrp="1"/>
          </p:cNvSpPr>
          <p:nvPr>
            <p:ph type="subTitle" idx="1"/>
          </p:nvPr>
        </p:nvSpPr>
        <p:spPr>
          <a:xfrm>
            <a:off x="1487488" y="4453880"/>
            <a:ext cx="10704600" cy="1558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rgbClr val="4C4D4F"/>
              </a:buClr>
              <a:buSzPts val="2000"/>
              <a:buNone/>
            </a:pPr>
            <a:r>
              <a:rPr lang="en-US" sz="2000" dirty="0">
                <a:solidFill>
                  <a:srgbClr val="4C4D4F"/>
                </a:solidFill>
              </a:rPr>
              <a:t>Andy </a:t>
            </a:r>
            <a:r>
              <a:rPr lang="en-US" sz="2000" dirty="0" err="1">
                <a:solidFill>
                  <a:srgbClr val="4C4D4F"/>
                </a:solidFill>
              </a:rPr>
              <a:t>Götz</a:t>
            </a:r>
            <a:r>
              <a:rPr lang="en-US" sz="2000" dirty="0">
                <a:solidFill>
                  <a:srgbClr val="4C4D4F"/>
                </a:solidFill>
              </a:rPr>
              <a:t> – PaNOSC Coordinator</a:t>
            </a:r>
            <a:endParaRPr dirty="0"/>
          </a:p>
          <a:p>
            <a:pPr marL="0" lvl="0" indent="0" algn="l" rtl="0">
              <a:spcBef>
                <a:spcPts val="690"/>
              </a:spcBef>
              <a:spcAft>
                <a:spcPts val="0"/>
              </a:spcAft>
              <a:buClr>
                <a:srgbClr val="4C4D4F"/>
              </a:buClr>
              <a:buSzPts val="2000"/>
              <a:buNone/>
            </a:pPr>
            <a:r>
              <a:rPr lang="en-US" sz="2000" dirty="0">
                <a:solidFill>
                  <a:srgbClr val="4C4D4F"/>
                </a:solidFill>
              </a:rPr>
              <a:t>ESRF</a:t>
            </a:r>
            <a:endParaRPr dirty="0"/>
          </a:p>
          <a:p>
            <a:pPr marL="0" lvl="0" indent="0" algn="l" rtl="0">
              <a:spcBef>
                <a:spcPts val="690"/>
              </a:spcBef>
              <a:spcAft>
                <a:spcPts val="0"/>
              </a:spcAft>
              <a:buClr>
                <a:srgbClr val="4A4E4F"/>
              </a:buClr>
              <a:buSzPts val="2000"/>
              <a:buNone/>
            </a:pPr>
            <a:endParaRPr sz="2000" dirty="0">
              <a:solidFill>
                <a:srgbClr val="4C4D4F"/>
              </a:solidFill>
              <a:latin typeface="Calibri"/>
              <a:ea typeface="Calibri"/>
              <a:cs typeface="Calibri"/>
              <a:sym typeface="Calibri"/>
            </a:endParaRPr>
          </a:p>
          <a:p>
            <a:pPr marL="0" lvl="0" indent="0" algn="l" rtl="0">
              <a:spcBef>
                <a:spcPts val="690"/>
              </a:spcBef>
              <a:spcAft>
                <a:spcPts val="0"/>
              </a:spcAft>
              <a:buClr>
                <a:srgbClr val="4C4D4F"/>
              </a:buClr>
              <a:buSzPts val="2000"/>
              <a:buNone/>
            </a:pPr>
            <a:r>
              <a:rPr lang="en-US" dirty="0"/>
              <a:t>29 November 2022</a:t>
            </a:r>
            <a:endParaRPr dirty="0">
              <a:latin typeface="Calibri"/>
              <a:ea typeface="Calibri"/>
              <a:cs typeface="Calibri"/>
              <a:sym typeface="Calibri"/>
            </a:endParaRPr>
          </a:p>
        </p:txBody>
      </p:sp>
      <p:sp>
        <p:nvSpPr>
          <p:cNvPr id="49" name="Google Shape;49;p1"/>
          <p:cNvSpPr txBox="1"/>
          <p:nvPr/>
        </p:nvSpPr>
        <p:spPr>
          <a:xfrm>
            <a:off x="2332113" y="6340712"/>
            <a:ext cx="9097887" cy="12824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750">
                <a:solidFill>
                  <a:srgbClr val="FFFFFF"/>
                </a:solidFill>
                <a:latin typeface="Arial"/>
                <a:ea typeface="Arial"/>
                <a:cs typeface="Arial"/>
                <a:sym typeface="Arial"/>
              </a:rPr>
              <a:t>This project has received funding from the European Union’s Horizon 2020 research and innovation programme under grant agreement No. 823852</a:t>
            </a:r>
            <a:endParaRPr sz="75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1" y="228600"/>
            <a:ext cx="2590800" cy="1231106"/>
          </a:xfrm>
        </p:spPr>
        <p:txBody>
          <a:bodyPr/>
          <a:lstStyle/>
          <a:p>
            <a:pPr algn="l"/>
            <a:r>
              <a:rPr lang="en-US" sz="4000" dirty="0" err="1">
                <a:solidFill>
                  <a:srgbClr val="A34773"/>
                </a:solidFill>
              </a:rPr>
              <a:t>PaNOSC</a:t>
            </a:r>
            <a:br>
              <a:rPr lang="en-US" sz="4000" dirty="0">
                <a:solidFill>
                  <a:srgbClr val="A34773"/>
                </a:solidFill>
              </a:rPr>
            </a:br>
            <a:r>
              <a:rPr lang="en-US" sz="4000" dirty="0">
                <a:solidFill>
                  <a:srgbClr val="A34773"/>
                </a:solidFill>
              </a:rPr>
              <a:t>goals</a:t>
            </a:r>
          </a:p>
        </p:txBody>
      </p:sp>
      <p:sp>
        <p:nvSpPr>
          <p:cNvPr id="18" name="Rectangle 17"/>
          <p:cNvSpPr/>
          <p:nvPr/>
        </p:nvSpPr>
        <p:spPr>
          <a:xfrm>
            <a:off x="6434435" y="390464"/>
            <a:ext cx="5157343" cy="1323439"/>
          </a:xfrm>
          <a:prstGeom prst="rect">
            <a:avLst/>
          </a:prstGeom>
        </p:spPr>
        <p:txBody>
          <a:bodyPr wrap="square">
            <a:spAutoFit/>
          </a:bodyPr>
          <a:lstStyle/>
          <a:p>
            <a:r>
              <a:rPr lang="en-US" sz="1600" dirty="0" err="1">
                <a:latin typeface="Muli Regular"/>
                <a:cs typeface="Muli Regular"/>
              </a:rPr>
              <a:t>PaNOSC</a:t>
            </a:r>
            <a:r>
              <a:rPr lang="en-US" sz="1600" dirty="0">
                <a:latin typeface="Muli Regular"/>
                <a:cs typeface="Muli Regular"/>
              </a:rPr>
              <a:t> works closely with the </a:t>
            </a:r>
            <a:r>
              <a:rPr lang="en-US" sz="1600" dirty="0" err="1">
                <a:latin typeface="Muli Regular"/>
                <a:cs typeface="Muli Regular"/>
              </a:rPr>
              <a:t>PaN</a:t>
            </a:r>
            <a:r>
              <a:rPr lang="en-US" sz="1600" dirty="0">
                <a:latin typeface="Muli Regular"/>
                <a:cs typeface="Muli Regular"/>
              </a:rPr>
              <a:t> sources in Europe to develop common policies, strategies and solutions in the area of FAIR data policy, data management and data services, integrating them into the EOSC. </a:t>
            </a:r>
          </a:p>
        </p:txBody>
      </p:sp>
      <p:grpSp>
        <p:nvGrpSpPr>
          <p:cNvPr id="5" name="Group 4"/>
          <p:cNvGrpSpPr/>
          <p:nvPr/>
        </p:nvGrpSpPr>
        <p:grpSpPr>
          <a:xfrm>
            <a:off x="1681163" y="6228257"/>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9"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0"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1"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2"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3"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5"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6"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7"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9"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pic>
        <p:nvPicPr>
          <p:cNvPr id="14" name="Picture 13" descr="Schermata 2019-09-06 alle 16.54.0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452" y="0"/>
            <a:ext cx="5869097" cy="6858000"/>
          </a:xfrm>
          <a:prstGeom prst="rect">
            <a:avLst/>
          </a:prstGeom>
        </p:spPr>
      </p:pic>
      <p:pic>
        <p:nvPicPr>
          <p:cNvPr id="2" name="Picture 1">
            <a:extLst>
              <a:ext uri="{FF2B5EF4-FFF2-40B4-BE49-F238E27FC236}">
                <a16:creationId xmlns:a16="http://schemas.microsoft.com/office/drawing/2014/main" id="{9899F013-3844-4B5C-AB4F-33B79732ADC6}"/>
              </a:ext>
            </a:extLst>
          </p:cNvPr>
          <p:cNvPicPr>
            <a:picLocks noChangeAspect="1"/>
          </p:cNvPicPr>
          <p:nvPr/>
        </p:nvPicPr>
        <p:blipFill>
          <a:blip r:embed="rId7"/>
          <a:stretch>
            <a:fillRect/>
          </a:stretch>
        </p:blipFill>
        <p:spPr>
          <a:xfrm>
            <a:off x="6434435" y="1993895"/>
            <a:ext cx="5499481" cy="3816530"/>
          </a:xfrm>
          <a:prstGeom prst="rect">
            <a:avLst/>
          </a:prstGeom>
        </p:spPr>
      </p:pic>
    </p:spTree>
    <p:extLst>
      <p:ext uri="{BB962C8B-B14F-4D97-AF65-F5344CB8AC3E}">
        <p14:creationId xmlns:p14="http://schemas.microsoft.com/office/powerpoint/2010/main" val="78743998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gray">
          <a:xfrm>
            <a:off x="1775519" y="4129371"/>
            <a:ext cx="8468141" cy="1793963"/>
          </a:xfrm>
          <a:prstGeom prst="rect">
            <a:avLst/>
          </a:prstGeom>
          <a:noFill/>
        </p:spPr>
        <p:txBody>
          <a:bodyPr lIns="86400" tIns="0" rIns="86400" bIns="0" anchor="ctr"/>
          <a:lstStyle/>
          <a:p>
            <a:pPr algn="ctr">
              <a:defRPr/>
            </a:pPr>
            <a:r>
              <a:rPr lang="en-US" sz="3840" b="1" dirty="0">
                <a:solidFill>
                  <a:schemeClr val="accent1">
                    <a:lumMod val="75000"/>
                  </a:schemeClr>
                </a:solidFill>
                <a:effectLst>
                  <a:outerShdw blurRad="38100" dist="38100" dir="2700000" algn="tl">
                    <a:srgbClr val="000000">
                      <a:alpha val="43137"/>
                    </a:srgbClr>
                  </a:outerShdw>
                </a:effectLst>
                <a:latin typeface="Arial (Headings)"/>
                <a:ea typeface="+mj-ea"/>
                <a:cs typeface="JasmineUPC" pitchFamily="18" charset="-34"/>
              </a:rPr>
              <a:t>The PaNOSC Project</a:t>
            </a:r>
          </a:p>
          <a:p>
            <a:pPr algn="ctr">
              <a:defRPr/>
            </a:pPr>
            <a:endParaRPr lang="en-US" sz="2880" b="1" dirty="0">
              <a:solidFill>
                <a:schemeClr val="accent1">
                  <a:lumMod val="75000"/>
                </a:schemeClr>
              </a:solidFill>
              <a:effectLst>
                <a:outerShdw blurRad="38100" dist="38100" dir="2700000" algn="tl">
                  <a:srgbClr val="000000">
                    <a:alpha val="43137"/>
                  </a:srgbClr>
                </a:outerShdw>
              </a:effectLst>
              <a:latin typeface="Arial (Headings)"/>
              <a:ea typeface="+mj-ea"/>
              <a:cs typeface="JasmineUPC" pitchFamily="18" charset="-34"/>
            </a:endParaRPr>
          </a:p>
          <a:p>
            <a:pPr algn="ctr">
              <a:defRPr/>
            </a:pPr>
            <a:r>
              <a:rPr lang="en-US" sz="1680" b="1" dirty="0">
                <a:solidFill>
                  <a:schemeClr val="accent1">
                    <a:lumMod val="75000"/>
                  </a:schemeClr>
                </a:solidFill>
                <a:effectLst>
                  <a:outerShdw blurRad="38100" dist="38100" dir="2700000" algn="tl">
                    <a:srgbClr val="000000">
                      <a:alpha val="43137"/>
                    </a:srgbClr>
                  </a:outerShdw>
                </a:effectLst>
                <a:latin typeface="Arial (Headings)"/>
                <a:ea typeface="+mj-ea"/>
                <a:cs typeface="JasmineUPC" pitchFamily="18" charset="-34"/>
              </a:rPr>
              <a:t>R. </a:t>
            </a:r>
            <a:r>
              <a:rPr lang="en-US" sz="1680" b="1" dirty="0" err="1">
                <a:solidFill>
                  <a:schemeClr val="accent1">
                    <a:lumMod val="75000"/>
                  </a:schemeClr>
                </a:solidFill>
                <a:effectLst>
                  <a:outerShdw blurRad="38100" dist="38100" dir="2700000" algn="tl">
                    <a:srgbClr val="000000">
                      <a:alpha val="43137"/>
                    </a:srgbClr>
                  </a:outerShdw>
                </a:effectLst>
                <a:latin typeface="Arial (Headings)"/>
                <a:ea typeface="+mj-ea"/>
                <a:cs typeface="JasmineUPC" pitchFamily="18" charset="-34"/>
              </a:rPr>
              <a:t>Dimper</a:t>
            </a:r>
            <a:r>
              <a:rPr lang="en-US" sz="1680" b="1" dirty="0">
                <a:solidFill>
                  <a:schemeClr val="accent1">
                    <a:lumMod val="75000"/>
                  </a:schemeClr>
                </a:solidFill>
                <a:effectLst>
                  <a:outerShdw blurRad="38100" dist="38100" dir="2700000" algn="tl">
                    <a:srgbClr val="000000">
                      <a:alpha val="43137"/>
                    </a:srgbClr>
                  </a:outerShdw>
                </a:effectLst>
                <a:latin typeface="Arial (Headings)"/>
                <a:ea typeface="+mj-ea"/>
                <a:cs typeface="JasmineUPC" pitchFamily="18" charset="-34"/>
              </a:rPr>
              <a:t> – on behalf of the Consortium</a:t>
            </a:r>
          </a:p>
          <a:p>
            <a:pPr algn="ctr">
              <a:defRPr/>
            </a:pPr>
            <a:r>
              <a:rPr lang="en-US" sz="1680" b="1" dirty="0">
                <a:solidFill>
                  <a:schemeClr val="accent1">
                    <a:lumMod val="75000"/>
                  </a:schemeClr>
                </a:solidFill>
                <a:effectLst>
                  <a:outerShdw blurRad="38100" dist="38100" dir="2700000" algn="tl">
                    <a:srgbClr val="000000">
                      <a:alpha val="43137"/>
                    </a:srgbClr>
                  </a:outerShdw>
                </a:effectLst>
                <a:latin typeface="Arial (Headings)"/>
                <a:ea typeface="+mj-ea"/>
                <a:cs typeface="JasmineUPC" pitchFamily="18" charset="-34"/>
              </a:rPr>
              <a:t>30 January 2019</a:t>
            </a:r>
          </a:p>
        </p:txBody>
      </p:sp>
      <p:sp>
        <p:nvSpPr>
          <p:cNvPr id="14" name="Title 13"/>
          <p:cNvSpPr>
            <a:spLocks noGrp="1"/>
          </p:cNvSpPr>
          <p:nvPr>
            <p:ph type="title"/>
          </p:nvPr>
        </p:nvSpPr>
        <p:spPr>
          <a:xfrm>
            <a:off x="1482090" y="119434"/>
            <a:ext cx="9985032" cy="501624"/>
          </a:xfrm>
        </p:spPr>
        <p:txBody>
          <a:bodyPr/>
          <a:lstStyle/>
          <a:p>
            <a:pPr eaLnBrk="1" hangingPunct="1">
              <a:defRPr/>
            </a:pPr>
            <a:endParaRPr lang="en-GB" dirty="0"/>
          </a:p>
        </p:txBody>
      </p:sp>
      <p:sp>
        <p:nvSpPr>
          <p:cNvPr id="5" name="Footer Placeholder 5"/>
          <p:cNvSpPr>
            <a:spLocks noGrp="1"/>
          </p:cNvSpPr>
          <p:nvPr>
            <p:ph type="ftr" sz="quarter" idx="10"/>
          </p:nvPr>
        </p:nvSpPr>
        <p:spPr>
          <a:xfrm>
            <a:off x="6975733" y="6243118"/>
            <a:ext cx="2726938" cy="495448"/>
          </a:xfrm>
          <a:solidFill>
            <a:schemeClr val="bg1"/>
          </a:solidFill>
          <a:ln>
            <a:miter lim="800000"/>
            <a:headEnd/>
            <a:tailEnd/>
          </a:ln>
        </p:spPr>
        <p:txBody>
          <a:bodyPr wrap="square" numCol="1" compatLnSpc="1">
            <a:prstTxWarp prst="textNoShape">
              <a:avLst/>
            </a:prstTxWarp>
          </a:bodyPr>
          <a:lstStyle/>
          <a:p>
            <a:pPr fontAlgn="base">
              <a:spcBef>
                <a:spcPct val="0"/>
              </a:spcBef>
              <a:spcAft>
                <a:spcPct val="0"/>
              </a:spcAft>
              <a:defRPr/>
            </a:pPr>
            <a:r>
              <a:rPr lang="en-US" sz="840" dirty="0"/>
              <a:t>This project has received funding from the European Union's Horizon 2020 research and innovation programme under grant agreement No 823852</a:t>
            </a:r>
            <a:endParaRPr lang="fr-FR" sz="840" dirty="0"/>
          </a:p>
        </p:txBody>
      </p:sp>
      <p:pic>
        <p:nvPicPr>
          <p:cNvPr id="6"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247" r="491"/>
          <a:stretch/>
        </p:blipFill>
        <p:spPr bwMode="auto">
          <a:xfrm>
            <a:off x="3062465" y="1121978"/>
            <a:ext cx="5894249" cy="21425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35670" y="3253959"/>
            <a:ext cx="4703532" cy="387798"/>
          </a:xfrm>
          <a:prstGeom prst="rect">
            <a:avLst/>
          </a:prstGeom>
          <a:noFill/>
        </p:spPr>
        <p:txBody>
          <a:bodyPr wrap="none" rtlCol="0">
            <a:spAutoFit/>
          </a:bodyPr>
          <a:lstStyle/>
          <a:p>
            <a:r>
              <a:rPr lang="en-GB" sz="1920" b="1" dirty="0">
                <a:solidFill>
                  <a:srgbClr val="FF0000"/>
                </a:solidFill>
              </a:rPr>
              <a:t>P</a:t>
            </a:r>
            <a:r>
              <a:rPr lang="en-GB" sz="1920" dirty="0"/>
              <a:t>hoton </a:t>
            </a:r>
            <a:r>
              <a:rPr lang="en-GB" sz="1920" b="1" dirty="0">
                <a:solidFill>
                  <a:srgbClr val="FF0000"/>
                </a:solidFill>
              </a:rPr>
              <a:t>a</a:t>
            </a:r>
            <a:r>
              <a:rPr lang="en-GB" sz="1920" dirty="0"/>
              <a:t>nd </a:t>
            </a:r>
            <a:r>
              <a:rPr lang="en-GB" sz="1920" b="1" dirty="0">
                <a:solidFill>
                  <a:srgbClr val="FF0000"/>
                </a:solidFill>
              </a:rPr>
              <a:t>N</a:t>
            </a:r>
            <a:r>
              <a:rPr lang="en-GB" sz="1920" dirty="0"/>
              <a:t>eutron </a:t>
            </a:r>
            <a:r>
              <a:rPr lang="en-GB" sz="1920" b="1" dirty="0">
                <a:solidFill>
                  <a:srgbClr val="FF0000"/>
                </a:solidFill>
              </a:rPr>
              <a:t>O</a:t>
            </a:r>
            <a:r>
              <a:rPr lang="en-GB" sz="1920" dirty="0"/>
              <a:t>pen </a:t>
            </a:r>
            <a:r>
              <a:rPr lang="en-GB" sz="1920" b="1" dirty="0">
                <a:solidFill>
                  <a:srgbClr val="FF0000"/>
                </a:solidFill>
              </a:rPr>
              <a:t>S</a:t>
            </a:r>
            <a:r>
              <a:rPr lang="en-GB" sz="1920" dirty="0"/>
              <a:t>cience </a:t>
            </a:r>
            <a:r>
              <a:rPr lang="en-GB" sz="1920" b="1" dirty="0">
                <a:solidFill>
                  <a:srgbClr val="FF0000"/>
                </a:solidFill>
              </a:rPr>
              <a:t>C</a:t>
            </a:r>
            <a:r>
              <a:rPr lang="en-GB" sz="1920" dirty="0"/>
              <a:t>loud</a:t>
            </a:r>
          </a:p>
        </p:txBody>
      </p:sp>
      <p:sp>
        <p:nvSpPr>
          <p:cNvPr id="3" name="Slide Number Placeholder 2"/>
          <p:cNvSpPr>
            <a:spLocks noGrp="1"/>
          </p:cNvSpPr>
          <p:nvPr>
            <p:ph type="sldNum" sz="quarter" idx="11"/>
          </p:nvPr>
        </p:nvSpPr>
        <p:spPr/>
        <p:txBody>
          <a:bodyPr/>
          <a:lstStyle/>
          <a:p>
            <a:pPr>
              <a:defRPr/>
            </a:pPr>
            <a:r>
              <a:rPr lang="fr-FR" altLang="fr-FR"/>
              <a:t>Page </a:t>
            </a:r>
            <a:fld id="{EA3EFBA3-4378-4227-A008-52EC19BBE977}" type="slidenum">
              <a:rPr lang="fr-FR" altLang="fr-FR" smtClean="0"/>
              <a:pPr>
                <a:defRPr/>
              </a:pPr>
              <a:t>11</a:t>
            </a:fld>
            <a:endParaRPr lang="fr-FR" altLang="fr-FR"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76054" y="6248662"/>
            <a:ext cx="743173" cy="495449"/>
          </a:xfrm>
          <a:prstGeom prst="rect">
            <a:avLst/>
          </a:prstGeom>
        </p:spPr>
      </p:pic>
      <p:sp>
        <p:nvSpPr>
          <p:cNvPr id="9" name="Footer Placeholder 5"/>
          <p:cNvSpPr txBox="1">
            <a:spLocks/>
          </p:cNvSpPr>
          <p:nvPr/>
        </p:nvSpPr>
        <p:spPr bwMode="gray">
          <a:xfrm>
            <a:off x="1482091" y="6406625"/>
            <a:ext cx="4786729" cy="289458"/>
          </a:xfrm>
          <a:prstGeom prst="rect">
            <a:avLst/>
          </a:prstGeom>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fontAlgn="base">
              <a:spcBef>
                <a:spcPct val="0"/>
              </a:spcBef>
              <a:spcAft>
                <a:spcPct val="0"/>
              </a:spcAft>
              <a:defRPr/>
            </a:pPr>
            <a:r>
              <a:rPr lang="en-GB" sz="960" dirty="0"/>
              <a:t>R </a:t>
            </a:r>
            <a:r>
              <a:rPr lang="en-GB" sz="960" dirty="0" err="1"/>
              <a:t>Dimper</a:t>
            </a:r>
            <a:r>
              <a:rPr lang="en-GB" sz="960" dirty="0"/>
              <a:t> – PaNOSC @ ESFRI RIs-EOSC liaison workshop – 30 January 2019</a:t>
            </a:r>
          </a:p>
        </p:txBody>
      </p:sp>
    </p:spTree>
    <p:extLst>
      <p:ext uri="{BB962C8B-B14F-4D97-AF65-F5344CB8AC3E}">
        <p14:creationId xmlns:p14="http://schemas.microsoft.com/office/powerpoint/2010/main" val="375247669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r>
              <a:rPr lang="fr-FR" altLang="fr-FR"/>
              <a:t>Page </a:t>
            </a:r>
            <a:fld id="{DC3005C4-15E9-489E-BA90-2123D33814CE}" type="slidenum">
              <a:rPr lang="fr-FR" altLang="fr-FR" smtClean="0"/>
              <a:pPr>
                <a:defRPr/>
              </a:pPr>
              <a:t>12</a:t>
            </a:fld>
            <a:endParaRPr lang="fr-FR" altLang="fr-FR" dirty="0"/>
          </a:p>
        </p:txBody>
      </p:sp>
      <p:sp>
        <p:nvSpPr>
          <p:cNvPr id="22" name="Title 1"/>
          <p:cNvSpPr txBox="1">
            <a:spLocks/>
          </p:cNvSpPr>
          <p:nvPr/>
        </p:nvSpPr>
        <p:spPr bwMode="gray">
          <a:xfrm>
            <a:off x="0" y="125416"/>
            <a:ext cx="11367136" cy="496888"/>
          </a:xfrm>
          <a:prstGeom prst="rect">
            <a:avLst/>
          </a:prstGeom>
          <a:solidFill>
            <a:schemeClr val="accent1"/>
          </a:solidFill>
        </p:spPr>
        <p:txBody>
          <a:bodyPr vert="horz" lIns="86400" tIns="0" rIns="86400" bIns="0" rtlCol="0" anchor="ctr" anchorCtr="0">
            <a:noAutofit/>
          </a:bodyPr>
          <a:lstStyle>
            <a:lvl1pPr algn="l" rtl="0" eaLnBrk="0" fontAlgn="base" hangingPunct="0">
              <a:spcBef>
                <a:spcPct val="0"/>
              </a:spcBef>
              <a:spcAft>
                <a:spcPct val="0"/>
              </a:spcAft>
              <a:defRPr sz="2000" b="1" kern="1200" cap="none" baseline="0">
                <a:solidFill>
                  <a:schemeClr val="bg1"/>
                </a:solidFill>
                <a:latin typeface="+mj-lt"/>
                <a:ea typeface="+mj-ea"/>
                <a:cs typeface="+mj-cs"/>
              </a:defRPr>
            </a:lvl1pPr>
            <a:lvl2pPr algn="l" rtl="0" eaLnBrk="0" fontAlgn="base" hangingPunct="0">
              <a:spcBef>
                <a:spcPct val="0"/>
              </a:spcBef>
              <a:spcAft>
                <a:spcPct val="0"/>
              </a:spcAft>
              <a:defRPr sz="1600" b="1">
                <a:solidFill>
                  <a:schemeClr val="bg1"/>
                </a:solidFill>
                <a:latin typeface="Arial" pitchFamily="34" charset="0"/>
              </a:defRPr>
            </a:lvl2pPr>
            <a:lvl3pPr algn="l" rtl="0" eaLnBrk="0" fontAlgn="base" hangingPunct="0">
              <a:spcBef>
                <a:spcPct val="0"/>
              </a:spcBef>
              <a:spcAft>
                <a:spcPct val="0"/>
              </a:spcAft>
              <a:defRPr sz="1600" b="1">
                <a:solidFill>
                  <a:schemeClr val="bg1"/>
                </a:solidFill>
                <a:latin typeface="Arial" pitchFamily="34" charset="0"/>
              </a:defRPr>
            </a:lvl3pPr>
            <a:lvl4pPr algn="l" rtl="0" eaLnBrk="0" fontAlgn="base" hangingPunct="0">
              <a:spcBef>
                <a:spcPct val="0"/>
              </a:spcBef>
              <a:spcAft>
                <a:spcPct val="0"/>
              </a:spcAft>
              <a:defRPr sz="1600" b="1">
                <a:solidFill>
                  <a:schemeClr val="bg1"/>
                </a:solidFill>
                <a:latin typeface="Arial" pitchFamily="34" charset="0"/>
              </a:defRPr>
            </a:lvl4pPr>
            <a:lvl5pPr algn="l" rtl="0" eaLnBrk="0" fontAlgn="base" hangingPunct="0">
              <a:spcBef>
                <a:spcPct val="0"/>
              </a:spcBef>
              <a:spcAft>
                <a:spcPct val="0"/>
              </a:spcAft>
              <a:defRPr sz="1600" b="1">
                <a:solidFill>
                  <a:schemeClr val="bg1"/>
                </a:solidFill>
                <a:latin typeface="Arial" pitchFamily="34" charset="0"/>
              </a:defRPr>
            </a:lvl5pPr>
            <a:lvl6pPr marL="457200" algn="l" rtl="0" fontAlgn="base">
              <a:spcBef>
                <a:spcPct val="0"/>
              </a:spcBef>
              <a:spcAft>
                <a:spcPct val="0"/>
              </a:spcAft>
              <a:defRPr sz="1600" b="1">
                <a:solidFill>
                  <a:schemeClr val="bg1"/>
                </a:solidFill>
                <a:latin typeface="Arial" pitchFamily="34" charset="0"/>
              </a:defRPr>
            </a:lvl6pPr>
            <a:lvl7pPr marL="914400" algn="l" rtl="0" fontAlgn="base">
              <a:spcBef>
                <a:spcPct val="0"/>
              </a:spcBef>
              <a:spcAft>
                <a:spcPct val="0"/>
              </a:spcAft>
              <a:defRPr sz="1600" b="1">
                <a:solidFill>
                  <a:schemeClr val="bg1"/>
                </a:solidFill>
                <a:latin typeface="Arial" pitchFamily="34" charset="0"/>
              </a:defRPr>
            </a:lvl7pPr>
            <a:lvl8pPr marL="1371600" algn="l" rtl="0" fontAlgn="base">
              <a:spcBef>
                <a:spcPct val="0"/>
              </a:spcBef>
              <a:spcAft>
                <a:spcPct val="0"/>
              </a:spcAft>
              <a:defRPr sz="1600" b="1">
                <a:solidFill>
                  <a:schemeClr val="bg1"/>
                </a:solidFill>
                <a:latin typeface="Arial" pitchFamily="34" charset="0"/>
              </a:defRPr>
            </a:lvl8pPr>
            <a:lvl9pPr marL="1828800" algn="l" rtl="0" fontAlgn="base">
              <a:spcBef>
                <a:spcPct val="0"/>
              </a:spcBef>
              <a:spcAft>
                <a:spcPct val="0"/>
              </a:spcAft>
              <a:defRPr sz="1600" b="1">
                <a:solidFill>
                  <a:schemeClr val="bg1"/>
                </a:solidFill>
                <a:latin typeface="Arial" pitchFamily="34" charset="0"/>
              </a:defRPr>
            </a:lvl9pPr>
          </a:lstStyle>
          <a:p>
            <a:r>
              <a:rPr lang="en-GB" sz="3200" dirty="0"/>
              <a:t>PaNOSC aim - link all scientific data + output together</a:t>
            </a:r>
          </a:p>
        </p:txBody>
      </p:sp>
      <p:sp>
        <p:nvSpPr>
          <p:cNvPr id="10" name="Footer Placeholder 5"/>
          <p:cNvSpPr txBox="1">
            <a:spLocks/>
          </p:cNvSpPr>
          <p:nvPr/>
        </p:nvSpPr>
        <p:spPr bwMode="gray">
          <a:xfrm>
            <a:off x="7997011" y="6280517"/>
            <a:ext cx="2726938" cy="495448"/>
          </a:xfrm>
          <a:prstGeom prst="rect">
            <a:avLst/>
          </a:prstGeom>
          <a:solidFill>
            <a:schemeClr val="bg1"/>
          </a:solidFill>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fontAlgn="base">
              <a:spcBef>
                <a:spcPct val="0"/>
              </a:spcBef>
              <a:spcAft>
                <a:spcPct val="0"/>
              </a:spcAft>
              <a:defRPr/>
            </a:pPr>
            <a:r>
              <a:rPr lang="en-US" sz="840"/>
              <a:t>This project has received funding from the European Union's Horizon 2020 research and innovation programme under grant agreement No 823852</a:t>
            </a:r>
            <a:endParaRPr lang="fr-FR" sz="84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950" y="6280517"/>
            <a:ext cx="743173" cy="495449"/>
          </a:xfrm>
          <a:prstGeom prst="rect">
            <a:avLst/>
          </a:prstGeom>
        </p:spPr>
      </p:pic>
      <p:pic>
        <p:nvPicPr>
          <p:cNvPr id="12"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7" r="491"/>
          <a:stretch/>
        </p:blipFill>
        <p:spPr bwMode="auto">
          <a:xfrm>
            <a:off x="10963871" y="134900"/>
            <a:ext cx="1228129" cy="446418"/>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5"/>
          <p:cNvSpPr txBox="1">
            <a:spLocks/>
          </p:cNvSpPr>
          <p:nvPr/>
        </p:nvSpPr>
        <p:spPr bwMode="gray">
          <a:xfrm>
            <a:off x="1482091" y="6483357"/>
            <a:ext cx="4181862" cy="212725"/>
          </a:xfrm>
          <a:prstGeom prst="rect">
            <a:avLst/>
          </a:prstGeom>
          <a:ln>
            <a:miter lim="800000"/>
            <a:headEnd/>
            <a:tailEnd/>
          </a:ln>
        </p:spPr>
        <p:txBody>
          <a:bodyPr vert="horz" wrap="square" lIns="0" tIns="0" rIns="0" bIns="0" numCol="1" rtlCol="0" anchor="b" anchorCtr="0" compatLnSpc="1">
            <a:prstTxWarp prst="textNoShape">
              <a:avLst/>
            </a:prstTxWarp>
            <a:noAutofit/>
          </a:bodyPr>
          <a:lstStyle>
            <a:defPPr>
              <a:defRPr lang="fr-FR"/>
            </a:defPPr>
            <a:lvl1pPr algn="l" rtl="0" eaLnBrk="1" fontAlgn="auto" hangingPunct="1">
              <a:spcBef>
                <a:spcPts val="0"/>
              </a:spcBef>
              <a:spcAft>
                <a:spcPts val="0"/>
              </a:spcAft>
              <a:defRPr sz="800" b="1" kern="1200" cap="none" baseline="0">
                <a:solidFill>
                  <a:schemeClr val="tx2"/>
                </a:solidFill>
                <a:latin typeface="+mn-lt"/>
                <a:ea typeface="+mn-ea"/>
                <a:cs typeface="+mn-cs"/>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pPr fontAlgn="base">
              <a:spcBef>
                <a:spcPct val="0"/>
              </a:spcBef>
              <a:spcAft>
                <a:spcPct val="0"/>
              </a:spcAft>
              <a:defRPr/>
            </a:pPr>
            <a:r>
              <a:rPr lang="en-GB" sz="960" dirty="0" err="1"/>
              <a:t>PaNOSC</a:t>
            </a:r>
            <a:r>
              <a:rPr lang="en-GB" sz="960" dirty="0"/>
              <a:t> Overview @ </a:t>
            </a:r>
            <a:r>
              <a:rPr lang="en-GB" sz="960" dirty="0" err="1"/>
              <a:t>Kickoff</a:t>
            </a:r>
            <a:r>
              <a:rPr lang="en-GB" sz="960" dirty="0"/>
              <a:t> Meeting - 15/01/2019 - Andy </a:t>
            </a:r>
            <a:r>
              <a:rPr lang="en-GB" sz="960" dirty="0" err="1"/>
              <a:t>Götz</a:t>
            </a:r>
            <a:endParaRPr lang="fr-FR" sz="960" dirty="0"/>
          </a:p>
        </p:txBody>
      </p:sp>
      <p:sp>
        <p:nvSpPr>
          <p:cNvPr id="16" name="Rectangle 15"/>
          <p:cNvSpPr/>
          <p:nvPr/>
        </p:nvSpPr>
        <p:spPr>
          <a:xfrm rot="16200000">
            <a:off x="-2161136" y="3418852"/>
            <a:ext cx="5815076" cy="313932"/>
          </a:xfrm>
          <a:prstGeom prst="rect">
            <a:avLst/>
          </a:prstGeom>
        </p:spPr>
        <p:txBody>
          <a:bodyPr wrap="square">
            <a:spAutoFit/>
          </a:bodyPr>
          <a:lstStyle/>
          <a:p>
            <a:r>
              <a:rPr lang="en-GB" sz="1440" dirty="0"/>
              <a:t>Image Source: http://michaelnielsen.org/blog/the-future-of-science-2/</a:t>
            </a:r>
            <a:endParaRPr lang="en-US" sz="1440" dirty="0"/>
          </a:p>
        </p:txBody>
      </p:sp>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4048431" y="3224533"/>
            <a:ext cx="3703750" cy="3551431"/>
          </a:xfr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33521" y="706581"/>
            <a:ext cx="3662015" cy="3260555"/>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9711" y="3290984"/>
            <a:ext cx="2843723" cy="3484980"/>
          </a:xfrm>
          <a:prstGeom prst="rect">
            <a:avLst/>
          </a:prstGeom>
        </p:spPr>
      </p:pic>
      <p:sp>
        <p:nvSpPr>
          <p:cNvPr id="19" name="Up Arrow 18"/>
          <p:cNvSpPr/>
          <p:nvPr/>
        </p:nvSpPr>
        <p:spPr>
          <a:xfrm rot="1847684">
            <a:off x="6940457" y="2684747"/>
            <a:ext cx="259229" cy="129614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51373" y="4816124"/>
            <a:ext cx="3931027" cy="1990140"/>
          </a:xfrm>
          <a:prstGeom prst="rect">
            <a:avLst/>
          </a:prstGeom>
        </p:spPr>
      </p:pic>
      <p:sp>
        <p:nvSpPr>
          <p:cNvPr id="23" name="Up Arrow 22"/>
          <p:cNvSpPr/>
          <p:nvPr/>
        </p:nvSpPr>
        <p:spPr>
          <a:xfrm rot="6120151">
            <a:off x="7942664" y="4455349"/>
            <a:ext cx="259229" cy="129614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
        <p:nvSpPr>
          <p:cNvPr id="25" name="TextBox 24"/>
          <p:cNvSpPr txBox="1"/>
          <p:nvPr/>
        </p:nvSpPr>
        <p:spPr>
          <a:xfrm>
            <a:off x="4679606" y="5484367"/>
            <a:ext cx="849913" cy="313932"/>
          </a:xfrm>
          <a:prstGeom prst="rect">
            <a:avLst/>
          </a:prstGeom>
          <a:noFill/>
        </p:spPr>
        <p:txBody>
          <a:bodyPr wrap="none" rtlCol="0">
            <a:spAutoFit/>
          </a:bodyPr>
          <a:lstStyle/>
          <a:p>
            <a:r>
              <a:rPr lang="en-US" sz="1440" dirty="0">
                <a:latin typeface="Times New Roman" panose="02020603050405020304" pitchFamily="18" charset="0"/>
                <a:cs typeface="Times New Roman" panose="02020603050405020304" pitchFamily="18" charset="0"/>
              </a:rPr>
              <a:t>Software</a:t>
            </a:r>
          </a:p>
        </p:txBody>
      </p:sp>
      <p:sp>
        <p:nvSpPr>
          <p:cNvPr id="26" name="TextBox 25"/>
          <p:cNvSpPr txBox="1"/>
          <p:nvPr/>
        </p:nvSpPr>
        <p:spPr>
          <a:xfrm>
            <a:off x="4411623" y="4817501"/>
            <a:ext cx="854721" cy="313932"/>
          </a:xfrm>
          <a:prstGeom prst="rect">
            <a:avLst/>
          </a:prstGeom>
          <a:noFill/>
        </p:spPr>
        <p:txBody>
          <a:bodyPr wrap="none" rtlCol="0">
            <a:spAutoFit/>
          </a:bodyPr>
          <a:lstStyle/>
          <a:p>
            <a:r>
              <a:rPr lang="en-US" sz="1440" dirty="0">
                <a:latin typeface="Times New Roman" panose="02020603050405020304" pitchFamily="18" charset="0"/>
                <a:cs typeface="Times New Roman" panose="02020603050405020304" pitchFamily="18" charset="0"/>
              </a:rPr>
              <a:t>Logbook</a:t>
            </a:r>
          </a:p>
        </p:txBody>
      </p:sp>
      <p:sp>
        <p:nvSpPr>
          <p:cNvPr id="27" name="TextBox 26"/>
          <p:cNvSpPr txBox="1"/>
          <p:nvPr/>
        </p:nvSpPr>
        <p:spPr>
          <a:xfrm>
            <a:off x="4602045" y="4091009"/>
            <a:ext cx="944489" cy="313932"/>
          </a:xfrm>
          <a:prstGeom prst="rect">
            <a:avLst/>
          </a:prstGeom>
          <a:noFill/>
        </p:spPr>
        <p:txBody>
          <a:bodyPr wrap="none" rtlCol="0">
            <a:spAutoFit/>
          </a:bodyPr>
          <a:lstStyle/>
          <a:p>
            <a:r>
              <a:rPr lang="en-US" sz="1440" dirty="0">
                <a:latin typeface="Times New Roman" panose="02020603050405020304" pitchFamily="18" charset="0"/>
                <a:cs typeface="Times New Roman" panose="02020603050405020304" pitchFamily="18" charset="0"/>
              </a:rPr>
              <a:t>Workflow</a:t>
            </a:r>
          </a:p>
        </p:txBody>
      </p:sp>
      <p:sp>
        <p:nvSpPr>
          <p:cNvPr id="28" name="Up Arrow 27"/>
          <p:cNvSpPr/>
          <p:nvPr/>
        </p:nvSpPr>
        <p:spPr>
          <a:xfrm rot="17193979">
            <a:off x="3727802" y="4109790"/>
            <a:ext cx="259229" cy="129614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0426" y="903168"/>
            <a:ext cx="2808026" cy="2040499"/>
          </a:xfrm>
          <a:prstGeom prst="rect">
            <a:avLst/>
          </a:prstGeom>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46971" y="685815"/>
            <a:ext cx="2103470" cy="2387353"/>
          </a:xfrm>
          <a:prstGeom prst="rect">
            <a:avLst/>
          </a:prstGeom>
        </p:spPr>
      </p:pic>
      <p:sp>
        <p:nvSpPr>
          <p:cNvPr id="17" name="Up Arrow 16"/>
          <p:cNvSpPr/>
          <p:nvPr/>
        </p:nvSpPr>
        <p:spPr>
          <a:xfrm rot="19964337">
            <a:off x="5214157" y="2366867"/>
            <a:ext cx="259229" cy="129614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
        <p:nvSpPr>
          <p:cNvPr id="31" name="Up Arrow 30"/>
          <p:cNvSpPr/>
          <p:nvPr/>
        </p:nvSpPr>
        <p:spPr>
          <a:xfrm rot="19389372">
            <a:off x="4189778" y="2846903"/>
            <a:ext cx="259229" cy="129614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0"/>
          </a:p>
        </p:txBody>
      </p:sp>
    </p:spTree>
    <p:extLst>
      <p:ext uri="{BB962C8B-B14F-4D97-AF65-F5344CB8AC3E}">
        <p14:creationId xmlns:p14="http://schemas.microsoft.com/office/powerpoint/2010/main" val="213978568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011"/>
            <a:ext cx="9746221" cy="6542151"/>
          </a:xfrm>
          <a:prstGeom prst="rect">
            <a:avLst/>
          </a:prstGeom>
        </p:spPr>
      </p:pic>
      <p:sp>
        <p:nvSpPr>
          <p:cNvPr id="5" name="TextBox 4"/>
          <p:cNvSpPr txBox="1"/>
          <p:nvPr/>
        </p:nvSpPr>
        <p:spPr>
          <a:xfrm>
            <a:off x="0" y="5105400"/>
            <a:ext cx="11887200" cy="646331"/>
          </a:xfrm>
          <a:prstGeom prst="rect">
            <a:avLst/>
          </a:prstGeom>
          <a:solidFill>
            <a:srgbClr val="88B2CE"/>
          </a:solidFill>
        </p:spPr>
        <p:txBody>
          <a:bodyPr wrap="square" rtlCol="0">
            <a:spAutoFit/>
          </a:bodyPr>
          <a:lstStyle/>
          <a:p>
            <a:r>
              <a:rPr lang="en-US" sz="3600" b="1" dirty="0">
                <a:solidFill>
                  <a:srgbClr val="A23E66"/>
                </a:solidFill>
              </a:rPr>
              <a:t>WELCOME TO THE 1</a:t>
            </a:r>
            <a:r>
              <a:rPr lang="en-US" sz="3600" b="1" baseline="30000" dirty="0">
                <a:solidFill>
                  <a:srgbClr val="A23E66"/>
                </a:solidFill>
              </a:rPr>
              <a:t>st</a:t>
            </a:r>
            <a:r>
              <a:rPr lang="en-US" sz="3600" b="1" dirty="0">
                <a:solidFill>
                  <a:srgbClr val="A23E66"/>
                </a:solidFill>
              </a:rPr>
              <a:t> PANOSC ANNUAL MEETING !</a:t>
            </a:r>
          </a:p>
        </p:txBody>
      </p:sp>
      <p:sp>
        <p:nvSpPr>
          <p:cNvPr id="6" name="Title 1">
            <a:extLst>
              <a:ext uri="{FF2B5EF4-FFF2-40B4-BE49-F238E27FC236}">
                <a16:creationId xmlns:a16="http://schemas.microsoft.com/office/drawing/2014/main" id="{BC3E3B20-2D28-4AAD-932B-42AF4CB1BD41}"/>
              </a:ext>
            </a:extLst>
          </p:cNvPr>
          <p:cNvSpPr>
            <a:spLocks noGrp="1"/>
          </p:cNvSpPr>
          <p:nvPr>
            <p:ph type="title"/>
          </p:nvPr>
        </p:nvSpPr>
        <p:spPr>
          <a:xfrm>
            <a:off x="9882554" y="563367"/>
            <a:ext cx="2497015" cy="3982678"/>
          </a:xfrm>
        </p:spPr>
        <p:txBody>
          <a:bodyPr/>
          <a:lstStyle/>
          <a:p>
            <a:r>
              <a:rPr lang="en-US" dirty="0"/>
              <a:t>PaNOSC First Annual Meeting organized by CERIC-ERIC in Trieste in November 2019</a:t>
            </a:r>
            <a:endParaRPr lang="en-GB" dirty="0"/>
          </a:p>
        </p:txBody>
      </p:sp>
    </p:spTree>
    <p:extLst>
      <p:ext uri="{BB962C8B-B14F-4D97-AF65-F5344CB8AC3E}">
        <p14:creationId xmlns:p14="http://schemas.microsoft.com/office/powerpoint/2010/main" val="309937118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2" name="Title 1">
            <a:extLst>
              <a:ext uri="{FF2B5EF4-FFF2-40B4-BE49-F238E27FC236}">
                <a16:creationId xmlns:a16="http://schemas.microsoft.com/office/drawing/2014/main" id="{3568BC84-816E-43C0-93F6-65F72EFA8E13}"/>
              </a:ext>
            </a:extLst>
          </p:cNvPr>
          <p:cNvSpPr>
            <a:spLocks noGrp="1"/>
          </p:cNvSpPr>
          <p:nvPr>
            <p:ph type="title"/>
          </p:nvPr>
        </p:nvSpPr>
        <p:spPr>
          <a:xfrm>
            <a:off x="457200" y="336103"/>
            <a:ext cx="11176782" cy="446276"/>
          </a:xfrm>
        </p:spPr>
        <p:txBody>
          <a:bodyPr/>
          <a:lstStyle/>
          <a:p>
            <a:r>
              <a:rPr lang="en-US" dirty="0">
                <a:solidFill>
                  <a:srgbClr val="A34874"/>
                </a:solidFill>
              </a:rPr>
              <a:t>PaNOSC First Annual Meeting in Trieste at CERIC-ERIC (November 2019)</a:t>
            </a:r>
            <a:endParaRPr lang="en-GB" dirty="0">
              <a:solidFill>
                <a:srgbClr val="A34874"/>
              </a:solidFill>
            </a:endParaRPr>
          </a:p>
        </p:txBody>
      </p:sp>
      <p:sp>
        <p:nvSpPr>
          <p:cNvPr id="3" name="Text Placeholder 2">
            <a:extLst>
              <a:ext uri="{FF2B5EF4-FFF2-40B4-BE49-F238E27FC236}">
                <a16:creationId xmlns:a16="http://schemas.microsoft.com/office/drawing/2014/main" id="{FC79859F-2C40-4515-98FE-70ACF17BB215}"/>
              </a:ext>
            </a:extLst>
          </p:cNvPr>
          <p:cNvSpPr>
            <a:spLocks noGrp="1"/>
          </p:cNvSpPr>
          <p:nvPr>
            <p:ph type="body" idx="1"/>
          </p:nvPr>
        </p:nvSpPr>
        <p:spPr/>
        <p:txBody>
          <a:bodyPr>
            <a:normAutofit fontScale="92500" lnSpcReduction="10000"/>
          </a:bodyPr>
          <a:lstStyle/>
          <a:p>
            <a:endParaRPr lang="en-GB" dirty="0"/>
          </a:p>
        </p:txBody>
      </p:sp>
      <p:sp>
        <p:nvSpPr>
          <p:cNvPr id="4" name="Text Placeholder 3">
            <a:extLst>
              <a:ext uri="{FF2B5EF4-FFF2-40B4-BE49-F238E27FC236}">
                <a16:creationId xmlns:a16="http://schemas.microsoft.com/office/drawing/2014/main" id="{ADCBA89F-70C8-4104-9BFC-14092F530225}"/>
              </a:ext>
            </a:extLst>
          </p:cNvPr>
          <p:cNvSpPr>
            <a:spLocks noGrp="1"/>
          </p:cNvSpPr>
          <p:nvPr>
            <p:ph type="body" idx="2"/>
          </p:nvPr>
        </p:nvSpPr>
        <p:spPr/>
        <p:txBody>
          <a:bodyPr/>
          <a:lstStyle/>
          <a:p>
            <a:endParaRPr lang="en-GB"/>
          </a:p>
        </p:txBody>
      </p:sp>
      <p:pic>
        <p:nvPicPr>
          <p:cNvPr id="7" name="Picture 6">
            <a:extLst>
              <a:ext uri="{FF2B5EF4-FFF2-40B4-BE49-F238E27FC236}">
                <a16:creationId xmlns:a16="http://schemas.microsoft.com/office/drawing/2014/main" id="{139BF604-530F-4383-B947-2EE835A38460}"/>
              </a:ext>
            </a:extLst>
          </p:cNvPr>
          <p:cNvPicPr>
            <a:picLocks noChangeAspect="1"/>
          </p:cNvPicPr>
          <p:nvPr/>
        </p:nvPicPr>
        <p:blipFill>
          <a:blip r:embed="rId3"/>
          <a:stretch>
            <a:fillRect/>
          </a:stretch>
        </p:blipFill>
        <p:spPr>
          <a:xfrm>
            <a:off x="6037747" y="2081765"/>
            <a:ext cx="6143625" cy="438150"/>
          </a:xfrm>
          <a:prstGeom prst="rect">
            <a:avLst/>
          </a:prstGeom>
        </p:spPr>
      </p:pic>
      <p:pic>
        <p:nvPicPr>
          <p:cNvPr id="8" name="Picture 7">
            <a:extLst>
              <a:ext uri="{FF2B5EF4-FFF2-40B4-BE49-F238E27FC236}">
                <a16:creationId xmlns:a16="http://schemas.microsoft.com/office/drawing/2014/main" id="{54C92FB6-0208-46C6-BDF5-6BF5A43BEB85}"/>
              </a:ext>
            </a:extLst>
          </p:cNvPr>
          <p:cNvPicPr>
            <a:picLocks noChangeAspect="1"/>
          </p:cNvPicPr>
          <p:nvPr/>
        </p:nvPicPr>
        <p:blipFill>
          <a:blip r:embed="rId4"/>
          <a:stretch>
            <a:fillRect/>
          </a:stretch>
        </p:blipFill>
        <p:spPr>
          <a:xfrm>
            <a:off x="6096000" y="2964727"/>
            <a:ext cx="6143625" cy="438150"/>
          </a:xfrm>
          <a:prstGeom prst="rect">
            <a:avLst/>
          </a:prstGeom>
        </p:spPr>
      </p:pic>
      <p:pic>
        <p:nvPicPr>
          <p:cNvPr id="10" name="Picture 9">
            <a:extLst>
              <a:ext uri="{FF2B5EF4-FFF2-40B4-BE49-F238E27FC236}">
                <a16:creationId xmlns:a16="http://schemas.microsoft.com/office/drawing/2014/main" id="{C3AA3755-CAB0-4813-A2AB-6AD875085A02}"/>
              </a:ext>
            </a:extLst>
          </p:cNvPr>
          <p:cNvPicPr>
            <a:picLocks noChangeAspect="1"/>
          </p:cNvPicPr>
          <p:nvPr/>
        </p:nvPicPr>
        <p:blipFill>
          <a:blip r:embed="rId5"/>
          <a:stretch>
            <a:fillRect/>
          </a:stretch>
        </p:blipFill>
        <p:spPr>
          <a:xfrm>
            <a:off x="10628" y="3452017"/>
            <a:ext cx="6143625" cy="438150"/>
          </a:xfrm>
          <a:prstGeom prst="rect">
            <a:avLst/>
          </a:prstGeom>
        </p:spPr>
      </p:pic>
      <p:pic>
        <p:nvPicPr>
          <p:cNvPr id="11" name="Picture 10">
            <a:extLst>
              <a:ext uri="{FF2B5EF4-FFF2-40B4-BE49-F238E27FC236}">
                <a16:creationId xmlns:a16="http://schemas.microsoft.com/office/drawing/2014/main" id="{34936F12-E83D-456B-8818-303AA7D0FD94}"/>
              </a:ext>
            </a:extLst>
          </p:cNvPr>
          <p:cNvPicPr>
            <a:picLocks noChangeAspect="1"/>
          </p:cNvPicPr>
          <p:nvPr/>
        </p:nvPicPr>
        <p:blipFill>
          <a:blip r:embed="rId6"/>
          <a:stretch>
            <a:fillRect/>
          </a:stretch>
        </p:blipFill>
        <p:spPr>
          <a:xfrm>
            <a:off x="0" y="1634708"/>
            <a:ext cx="6143625" cy="438150"/>
          </a:xfrm>
          <a:prstGeom prst="rect">
            <a:avLst/>
          </a:prstGeom>
        </p:spPr>
      </p:pic>
      <p:pic>
        <p:nvPicPr>
          <p:cNvPr id="12" name="Picture 11">
            <a:extLst>
              <a:ext uri="{FF2B5EF4-FFF2-40B4-BE49-F238E27FC236}">
                <a16:creationId xmlns:a16="http://schemas.microsoft.com/office/drawing/2014/main" id="{5895FC5B-4390-45AB-9452-1CEBD9FA4CEC}"/>
              </a:ext>
            </a:extLst>
          </p:cNvPr>
          <p:cNvPicPr>
            <a:picLocks noChangeAspect="1"/>
          </p:cNvPicPr>
          <p:nvPr/>
        </p:nvPicPr>
        <p:blipFill>
          <a:blip r:embed="rId7"/>
          <a:stretch>
            <a:fillRect/>
          </a:stretch>
        </p:blipFill>
        <p:spPr>
          <a:xfrm>
            <a:off x="10628" y="2504457"/>
            <a:ext cx="6143625" cy="438150"/>
          </a:xfrm>
          <a:prstGeom prst="rect">
            <a:avLst/>
          </a:prstGeom>
        </p:spPr>
      </p:pic>
      <p:pic>
        <p:nvPicPr>
          <p:cNvPr id="13" name="Picture 12">
            <a:extLst>
              <a:ext uri="{FF2B5EF4-FFF2-40B4-BE49-F238E27FC236}">
                <a16:creationId xmlns:a16="http://schemas.microsoft.com/office/drawing/2014/main" id="{A65612BA-7C3A-457E-A513-838225840EE4}"/>
              </a:ext>
            </a:extLst>
          </p:cNvPr>
          <p:cNvPicPr>
            <a:picLocks noChangeAspect="1"/>
          </p:cNvPicPr>
          <p:nvPr/>
        </p:nvPicPr>
        <p:blipFill rotWithShape="1">
          <a:blip r:embed="rId8"/>
          <a:srcRect l="7287"/>
          <a:stretch/>
        </p:blipFill>
        <p:spPr>
          <a:xfrm>
            <a:off x="330881" y="4218327"/>
            <a:ext cx="6269941" cy="1143000"/>
          </a:xfrm>
          <a:prstGeom prst="rect">
            <a:avLst/>
          </a:prstGeom>
        </p:spPr>
      </p:pic>
      <p:pic>
        <p:nvPicPr>
          <p:cNvPr id="16" name="Picture 15">
            <a:extLst>
              <a:ext uri="{FF2B5EF4-FFF2-40B4-BE49-F238E27FC236}">
                <a16:creationId xmlns:a16="http://schemas.microsoft.com/office/drawing/2014/main" id="{6DFA36EA-F26A-41EA-BEFC-5938067EF5F5}"/>
              </a:ext>
            </a:extLst>
          </p:cNvPr>
          <p:cNvPicPr>
            <a:picLocks noChangeAspect="1"/>
          </p:cNvPicPr>
          <p:nvPr/>
        </p:nvPicPr>
        <p:blipFill>
          <a:blip r:embed="rId9"/>
          <a:stretch>
            <a:fillRect/>
          </a:stretch>
        </p:blipFill>
        <p:spPr>
          <a:xfrm>
            <a:off x="6774061" y="3671092"/>
            <a:ext cx="4276725" cy="1952625"/>
          </a:xfrm>
          <a:prstGeom prst="rect">
            <a:avLst/>
          </a:prstGeom>
        </p:spPr>
      </p:pic>
    </p:spTree>
    <p:extLst>
      <p:ext uri="{BB962C8B-B14F-4D97-AF65-F5344CB8AC3E}">
        <p14:creationId xmlns:p14="http://schemas.microsoft.com/office/powerpoint/2010/main" val="3747591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7DEB-7BAB-452D-979E-1D6C15110D8E}"/>
              </a:ext>
            </a:extLst>
          </p:cNvPr>
          <p:cNvSpPr>
            <a:spLocks noGrp="1"/>
          </p:cNvSpPr>
          <p:nvPr>
            <p:ph type="title"/>
          </p:nvPr>
        </p:nvSpPr>
        <p:spPr>
          <a:xfrm>
            <a:off x="457200" y="380999"/>
            <a:ext cx="9528838" cy="954419"/>
          </a:xfrm>
        </p:spPr>
        <p:txBody>
          <a:bodyPr/>
          <a:lstStyle/>
          <a:p>
            <a:r>
              <a:rPr lang="en-US" sz="4000" dirty="0">
                <a:solidFill>
                  <a:srgbClr val="FF0000"/>
                </a:solidFill>
              </a:rPr>
              <a:t>And then came COVID-19 … and BOOM we moved to ZOOM for 2 years 2020+2021</a:t>
            </a:r>
            <a:endParaRPr lang="en-GB" sz="4000" dirty="0">
              <a:solidFill>
                <a:srgbClr val="FF0000"/>
              </a:solidFill>
            </a:endParaRPr>
          </a:p>
        </p:txBody>
      </p:sp>
      <p:pic>
        <p:nvPicPr>
          <p:cNvPr id="4" name="Picture 3">
            <a:extLst>
              <a:ext uri="{FF2B5EF4-FFF2-40B4-BE49-F238E27FC236}">
                <a16:creationId xmlns:a16="http://schemas.microsoft.com/office/drawing/2014/main" id="{3B41E92D-99EF-4022-8C89-2FFD9134A1AB}"/>
              </a:ext>
            </a:extLst>
          </p:cNvPr>
          <p:cNvPicPr>
            <a:picLocks noChangeAspect="1"/>
          </p:cNvPicPr>
          <p:nvPr/>
        </p:nvPicPr>
        <p:blipFill>
          <a:blip r:embed="rId2"/>
          <a:stretch>
            <a:fillRect/>
          </a:stretch>
        </p:blipFill>
        <p:spPr>
          <a:xfrm>
            <a:off x="457200" y="1471832"/>
            <a:ext cx="9575409" cy="5386168"/>
          </a:xfrm>
          <a:prstGeom prst="rect">
            <a:avLst/>
          </a:prstGeom>
        </p:spPr>
      </p:pic>
    </p:spTree>
    <p:extLst>
      <p:ext uri="{BB962C8B-B14F-4D97-AF65-F5344CB8AC3E}">
        <p14:creationId xmlns:p14="http://schemas.microsoft.com/office/powerpoint/2010/main" val="288065638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565" y="112620"/>
            <a:ext cx="9885046" cy="496888"/>
          </a:xfrm>
        </p:spPr>
        <p:txBody>
          <a:bodyPr/>
          <a:lstStyle/>
          <a:p>
            <a:r>
              <a:rPr lang="en-GB" sz="4000" dirty="0"/>
              <a:t>KPIs - Before </a:t>
            </a:r>
            <a:r>
              <a:rPr lang="en-GB" sz="4000" dirty="0" err="1"/>
              <a:t>PaNOSC</a:t>
            </a:r>
            <a:r>
              <a:rPr lang="en-GB" sz="4000" dirty="0"/>
              <a:t> - 2018</a:t>
            </a:r>
          </a:p>
        </p:txBody>
      </p:sp>
      <p:sp>
        <p:nvSpPr>
          <p:cNvPr id="4" name="Footer Placeholder 3"/>
          <p:cNvSpPr>
            <a:spLocks noGrp="1"/>
          </p:cNvSpPr>
          <p:nvPr>
            <p:ph type="ftr" sz="quarter" idx="10"/>
          </p:nvPr>
        </p:nvSpPr>
        <p:spPr/>
        <p:txBody>
          <a:bodyPr/>
          <a:lstStyle/>
          <a:p>
            <a:pPr fontAlgn="base">
              <a:spcBef>
                <a:spcPct val="0"/>
              </a:spcBef>
              <a:spcAft>
                <a:spcPct val="0"/>
              </a:spcAft>
              <a:defRPr/>
            </a:pPr>
            <a:endParaRPr lang="fr-FR" dirty="0"/>
          </a:p>
        </p:txBody>
      </p:sp>
      <p:pic>
        <p:nvPicPr>
          <p:cNvPr id="10" name="Picture 9"/>
          <p:cNvPicPr>
            <a:picLocks noChangeAspect="1"/>
          </p:cNvPicPr>
          <p:nvPr/>
        </p:nvPicPr>
        <p:blipFill>
          <a:blip r:embed="rId2"/>
          <a:stretch>
            <a:fillRect/>
          </a:stretch>
        </p:blipFill>
        <p:spPr>
          <a:xfrm>
            <a:off x="4781629" y="3923693"/>
            <a:ext cx="2265539" cy="2276671"/>
          </a:xfrm>
          <a:prstGeom prst="rect">
            <a:avLst/>
          </a:prstGeom>
        </p:spPr>
      </p:pic>
      <p:pic>
        <p:nvPicPr>
          <p:cNvPr id="7" name="Picture 6"/>
          <p:cNvPicPr>
            <a:picLocks noChangeAspect="1"/>
          </p:cNvPicPr>
          <p:nvPr/>
        </p:nvPicPr>
        <p:blipFill>
          <a:blip r:embed="rId3"/>
          <a:stretch>
            <a:fillRect/>
          </a:stretch>
        </p:blipFill>
        <p:spPr>
          <a:xfrm>
            <a:off x="7478553" y="5134776"/>
            <a:ext cx="1814602" cy="1050182"/>
          </a:xfrm>
          <a:prstGeom prst="rect">
            <a:avLst/>
          </a:prstGeom>
        </p:spPr>
      </p:pic>
      <p:sp>
        <p:nvSpPr>
          <p:cNvPr id="14" name="Striped Right Arrow 13"/>
          <p:cNvSpPr/>
          <p:nvPr/>
        </p:nvSpPr>
        <p:spPr>
          <a:xfrm rot="21207187">
            <a:off x="4549074" y="4394971"/>
            <a:ext cx="2946637" cy="734702"/>
          </a:xfrm>
          <a:prstGeom prst="stripedRightArrow">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80"/>
          </a:p>
        </p:txBody>
      </p:sp>
      <p:sp>
        <p:nvSpPr>
          <p:cNvPr id="15" name="Striped Right Arrow 14"/>
          <p:cNvSpPr/>
          <p:nvPr/>
        </p:nvSpPr>
        <p:spPr>
          <a:xfrm rot="662303">
            <a:off x="4555213" y="4845232"/>
            <a:ext cx="2946637" cy="734702"/>
          </a:xfrm>
          <a:prstGeom prst="stripedRightArrow">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80"/>
          </a:p>
        </p:txBody>
      </p:sp>
      <p:pic>
        <p:nvPicPr>
          <p:cNvPr id="13"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7" r="491"/>
          <a:stretch/>
        </p:blipFill>
        <p:spPr bwMode="auto">
          <a:xfrm>
            <a:off x="9876911" y="125415"/>
            <a:ext cx="1487358" cy="54064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1"/>
          </p:nvPr>
        </p:nvSpPr>
        <p:spPr/>
        <p:txBody>
          <a:bodyPr/>
          <a:lstStyle/>
          <a:p>
            <a:pPr>
              <a:defRPr/>
            </a:pPr>
            <a:r>
              <a:rPr lang="fr-FR" altLang="fr-FR"/>
              <a:t>Page </a:t>
            </a:r>
            <a:fld id="{DC3005C4-15E9-489E-BA90-2123D33814CE}" type="slidenum">
              <a:rPr lang="fr-FR" altLang="fr-FR" smtClean="0"/>
              <a:pPr>
                <a:defRPr/>
              </a:pPr>
              <a:t>16</a:t>
            </a:fld>
            <a:endParaRPr lang="fr-FR" altLang="fr-FR" dirty="0"/>
          </a:p>
        </p:txBody>
      </p:sp>
      <p:graphicFrame>
        <p:nvGraphicFramePr>
          <p:cNvPr id="16" name="Content Placeholder 15"/>
          <p:cNvGraphicFramePr>
            <a:graphicFrameLocks noGrp="1"/>
          </p:cNvGraphicFramePr>
          <p:nvPr>
            <p:ph idx="1"/>
            <p:extLst/>
          </p:nvPr>
        </p:nvGraphicFramePr>
        <p:xfrm>
          <a:off x="824871" y="622304"/>
          <a:ext cx="10532745" cy="6005548"/>
        </p:xfrm>
        <a:graphic>
          <a:graphicData uri="http://schemas.openxmlformats.org/drawingml/2006/table">
            <a:tbl>
              <a:tblPr firstRow="1" bandRow="1">
                <a:tableStyleId>{21E4AEA4-8DFA-4A89-87EB-49C32662AFE0}</a:tableStyleId>
              </a:tblPr>
              <a:tblGrid>
                <a:gridCol w="1657439">
                  <a:extLst>
                    <a:ext uri="{9D8B030D-6E8A-4147-A177-3AD203B41FA5}">
                      <a16:colId xmlns:a16="http://schemas.microsoft.com/office/drawing/2014/main" val="3631395452"/>
                    </a:ext>
                  </a:extLst>
                </a:gridCol>
                <a:gridCol w="1351916">
                  <a:extLst>
                    <a:ext uri="{9D8B030D-6E8A-4147-A177-3AD203B41FA5}">
                      <a16:colId xmlns:a16="http://schemas.microsoft.com/office/drawing/2014/main" val="3784366310"/>
                    </a:ext>
                  </a:extLst>
                </a:gridCol>
                <a:gridCol w="1504678">
                  <a:extLst>
                    <a:ext uri="{9D8B030D-6E8A-4147-A177-3AD203B41FA5}">
                      <a16:colId xmlns:a16="http://schemas.microsoft.com/office/drawing/2014/main" val="83051728"/>
                    </a:ext>
                  </a:extLst>
                </a:gridCol>
                <a:gridCol w="1504678">
                  <a:extLst>
                    <a:ext uri="{9D8B030D-6E8A-4147-A177-3AD203B41FA5}">
                      <a16:colId xmlns:a16="http://schemas.microsoft.com/office/drawing/2014/main" val="1631644506"/>
                    </a:ext>
                  </a:extLst>
                </a:gridCol>
                <a:gridCol w="1504678">
                  <a:extLst>
                    <a:ext uri="{9D8B030D-6E8A-4147-A177-3AD203B41FA5}">
                      <a16:colId xmlns:a16="http://schemas.microsoft.com/office/drawing/2014/main" val="4291135528"/>
                    </a:ext>
                  </a:extLst>
                </a:gridCol>
                <a:gridCol w="1504678">
                  <a:extLst>
                    <a:ext uri="{9D8B030D-6E8A-4147-A177-3AD203B41FA5}">
                      <a16:colId xmlns:a16="http://schemas.microsoft.com/office/drawing/2014/main" val="4118314918"/>
                    </a:ext>
                  </a:extLst>
                </a:gridCol>
                <a:gridCol w="1504678">
                  <a:extLst>
                    <a:ext uri="{9D8B030D-6E8A-4147-A177-3AD203B41FA5}">
                      <a16:colId xmlns:a16="http://schemas.microsoft.com/office/drawing/2014/main" val="975948819"/>
                    </a:ext>
                  </a:extLst>
                </a:gridCol>
              </a:tblGrid>
              <a:tr h="379913">
                <a:tc>
                  <a:txBody>
                    <a:bodyPr/>
                    <a:lstStyle/>
                    <a:p>
                      <a:endParaRPr lang="en-US" sz="1700" dirty="0"/>
                    </a:p>
                  </a:txBody>
                  <a:tcPr marL="109728" marR="109728" marT="54864" marB="54864"/>
                </a:tc>
                <a:tc>
                  <a:txBody>
                    <a:bodyPr/>
                    <a:lstStyle/>
                    <a:p>
                      <a:r>
                        <a:rPr lang="en-US" sz="1700" dirty="0"/>
                        <a:t>ILL</a:t>
                      </a:r>
                    </a:p>
                  </a:txBody>
                  <a:tcPr marL="109728" marR="109728" marT="54864" marB="54864"/>
                </a:tc>
                <a:tc>
                  <a:txBody>
                    <a:bodyPr/>
                    <a:lstStyle/>
                    <a:p>
                      <a:r>
                        <a:rPr lang="en-US" sz="1700" dirty="0"/>
                        <a:t>ESRF</a:t>
                      </a:r>
                    </a:p>
                  </a:txBody>
                  <a:tcPr marL="109728" marR="109728" marT="54864" marB="54864"/>
                </a:tc>
                <a:tc>
                  <a:txBody>
                    <a:bodyPr/>
                    <a:lstStyle/>
                    <a:p>
                      <a:r>
                        <a:rPr lang="en-US" sz="1700" dirty="0"/>
                        <a:t>CERIC</a:t>
                      </a:r>
                    </a:p>
                  </a:txBody>
                  <a:tcPr marL="109728" marR="109728" marT="54864" marB="54864"/>
                </a:tc>
                <a:tc>
                  <a:txBody>
                    <a:bodyPr/>
                    <a:lstStyle/>
                    <a:p>
                      <a:r>
                        <a:rPr lang="en-US" sz="1700" dirty="0"/>
                        <a:t>XFEL</a:t>
                      </a:r>
                    </a:p>
                  </a:txBody>
                  <a:tcPr marL="109728" marR="109728" marT="54864" marB="54864"/>
                </a:tc>
                <a:tc>
                  <a:txBody>
                    <a:bodyPr/>
                    <a:lstStyle/>
                    <a:p>
                      <a:r>
                        <a:rPr lang="en-US" sz="1700" dirty="0"/>
                        <a:t>ELI</a:t>
                      </a:r>
                    </a:p>
                  </a:txBody>
                  <a:tcPr marL="109728" marR="109728" marT="54864" marB="54864"/>
                </a:tc>
                <a:tc>
                  <a:txBody>
                    <a:bodyPr/>
                    <a:lstStyle/>
                    <a:p>
                      <a:r>
                        <a:rPr lang="en-US" sz="1700" dirty="0"/>
                        <a:t>ESS</a:t>
                      </a:r>
                    </a:p>
                  </a:txBody>
                  <a:tcPr marL="109728" marR="109728" marT="54864" marB="54864"/>
                </a:tc>
                <a:extLst>
                  <a:ext uri="{0D108BD9-81ED-4DB2-BD59-A6C34878D82A}">
                    <a16:rowId xmlns:a16="http://schemas.microsoft.com/office/drawing/2014/main" val="1127228207"/>
                  </a:ext>
                </a:extLst>
              </a:tr>
              <a:tr h="639593">
                <a:tc>
                  <a:txBody>
                    <a:bodyPr/>
                    <a:lstStyle/>
                    <a:p>
                      <a:r>
                        <a:rPr lang="en-GB" sz="1900" dirty="0"/>
                        <a:t>Data / </a:t>
                      </a:r>
                      <a:r>
                        <a:rPr lang="en-GB" sz="1900" dirty="0" err="1"/>
                        <a:t>yr</a:t>
                      </a:r>
                      <a:endParaRPr lang="en-GB" sz="1900" dirty="0"/>
                    </a:p>
                  </a:txBody>
                  <a:tcPr marL="109728" marR="109728" marT="54864" marB="54864" anchor="ctr"/>
                </a:tc>
                <a:tc>
                  <a:txBody>
                    <a:bodyPr/>
                    <a:lstStyle/>
                    <a:p>
                      <a:r>
                        <a:rPr lang="en-GB" sz="1900"/>
                        <a:t>200 TB</a:t>
                      </a:r>
                    </a:p>
                  </a:txBody>
                  <a:tcPr marL="109728" marR="109728" marT="54864" marB="54864" anchor="ctr"/>
                </a:tc>
                <a:tc>
                  <a:txBody>
                    <a:bodyPr/>
                    <a:lstStyle/>
                    <a:p>
                      <a:r>
                        <a:rPr lang="en-GB" sz="1900"/>
                        <a:t>8 PB</a:t>
                      </a:r>
                    </a:p>
                  </a:txBody>
                  <a:tcPr marL="109728" marR="109728" marT="54864" marB="54864" anchor="ctr"/>
                </a:tc>
                <a:tc>
                  <a:txBody>
                    <a:bodyPr/>
                    <a:lstStyle/>
                    <a:p>
                      <a:r>
                        <a:rPr lang="en-GB" sz="1900"/>
                        <a:t>1 PB</a:t>
                      </a:r>
                    </a:p>
                  </a:txBody>
                  <a:tcPr marL="109728" marR="109728" marT="54864" marB="54864" anchor="ctr"/>
                </a:tc>
                <a:tc>
                  <a:txBody>
                    <a:bodyPr/>
                    <a:lstStyle/>
                    <a:p>
                      <a:r>
                        <a:rPr lang="en-GB" sz="1900" dirty="0"/>
                        <a:t>3PB</a:t>
                      </a:r>
                    </a:p>
                  </a:txBody>
                  <a:tcPr marL="109728" marR="109728" marT="54864" marB="54864" anchor="ctr"/>
                </a:tc>
                <a:tc>
                  <a:txBody>
                    <a:bodyPr/>
                    <a:lstStyle/>
                    <a:p>
                      <a:r>
                        <a:rPr lang="en-GB" sz="1900" dirty="0"/>
                        <a:t>&lt; 1 PB</a:t>
                      </a:r>
                    </a:p>
                  </a:txBody>
                  <a:tcPr marL="109728" marR="109728" marT="54864" marB="54864" anchor="ctr"/>
                </a:tc>
                <a:tc>
                  <a:txBody>
                    <a:bodyPr/>
                    <a:lstStyle/>
                    <a:p>
                      <a:r>
                        <a:rPr lang="en-GB" sz="1900" dirty="0"/>
                        <a:t>0</a:t>
                      </a:r>
                    </a:p>
                  </a:txBody>
                  <a:tcPr marL="109728" marR="109728" marT="54864" marB="54864" anchor="ctr"/>
                </a:tc>
                <a:extLst>
                  <a:ext uri="{0D108BD9-81ED-4DB2-BD59-A6C34878D82A}">
                    <a16:rowId xmlns:a16="http://schemas.microsoft.com/office/drawing/2014/main" val="85817682"/>
                  </a:ext>
                </a:extLst>
              </a:tr>
              <a:tr h="604867">
                <a:tc>
                  <a:txBody>
                    <a:bodyPr/>
                    <a:lstStyle/>
                    <a:p>
                      <a:r>
                        <a:rPr lang="en-GB" sz="1900" dirty="0"/>
                        <a:t>Data Policy</a:t>
                      </a:r>
                    </a:p>
                  </a:txBody>
                  <a:tcPr marL="109728" marR="109728" marT="54864" marB="54864" anchor="ctr"/>
                </a:tc>
                <a:tc>
                  <a:txBody>
                    <a:bodyPr/>
                    <a:lstStyle/>
                    <a:p>
                      <a:r>
                        <a:rPr lang="en-GB" sz="1900" dirty="0"/>
                        <a:t>2011</a:t>
                      </a:r>
                    </a:p>
                  </a:txBody>
                  <a:tcPr marL="109728" marR="109728" marT="54864" marB="54864" anchor="ctr"/>
                </a:tc>
                <a:tc>
                  <a:txBody>
                    <a:bodyPr/>
                    <a:lstStyle/>
                    <a:p>
                      <a:r>
                        <a:rPr lang="en-GB" sz="1900" dirty="0"/>
                        <a:t>2016</a:t>
                      </a:r>
                    </a:p>
                  </a:txBody>
                  <a:tcPr marL="109728" marR="109728" marT="54864" marB="54864" anchor="ctr"/>
                </a:tc>
                <a:tc>
                  <a:txBody>
                    <a:bodyPr/>
                    <a:lstStyle/>
                    <a:p>
                      <a:r>
                        <a:rPr lang="en-US" sz="1900" dirty="0"/>
                        <a:t>2014 (3/8)</a:t>
                      </a:r>
                    </a:p>
                  </a:txBody>
                  <a:tcPr marL="109728" marR="109728" marT="54864" marB="54864" anchor="ctr"/>
                </a:tc>
                <a:tc>
                  <a:txBody>
                    <a:bodyPr/>
                    <a:lstStyle/>
                    <a:p>
                      <a:r>
                        <a:rPr lang="en-GB" sz="1900"/>
                        <a:t>2017</a:t>
                      </a:r>
                    </a:p>
                  </a:txBody>
                  <a:tcPr marL="109728" marR="109728" marT="54864" marB="54864" anchor="ctr"/>
                </a:tc>
                <a:tc>
                  <a:txBody>
                    <a:bodyPr/>
                    <a:lstStyle/>
                    <a:p>
                      <a:r>
                        <a:rPr lang="en-GB" sz="1900" dirty="0"/>
                        <a:t>In progress</a:t>
                      </a:r>
                    </a:p>
                  </a:txBody>
                  <a:tcPr marL="109728" marR="109728" marT="54864" marB="54864" anchor="ctr"/>
                </a:tc>
                <a:tc>
                  <a:txBody>
                    <a:bodyPr/>
                    <a:lstStyle/>
                    <a:p>
                      <a:r>
                        <a:rPr lang="en-GB" sz="1900" dirty="0"/>
                        <a:t>2017</a:t>
                      </a:r>
                    </a:p>
                  </a:txBody>
                  <a:tcPr marL="109728" marR="109728" marT="54864" marB="54864" anchor="ctr"/>
                </a:tc>
                <a:extLst>
                  <a:ext uri="{0D108BD9-81ED-4DB2-BD59-A6C34878D82A}">
                    <a16:rowId xmlns:a16="http://schemas.microsoft.com/office/drawing/2014/main" val="2834869907"/>
                  </a:ext>
                </a:extLst>
              </a:tr>
              <a:tr h="694944">
                <a:tc>
                  <a:txBody>
                    <a:bodyPr/>
                    <a:lstStyle/>
                    <a:p>
                      <a:r>
                        <a:rPr lang="en-GB" sz="1900" dirty="0"/>
                        <a:t>Metadata catalogue</a:t>
                      </a:r>
                    </a:p>
                  </a:txBody>
                  <a:tcPr marL="109728" marR="109728" marT="54864" marB="54864" anchor="ctr"/>
                </a:tc>
                <a:tc>
                  <a:txBody>
                    <a:bodyPr/>
                    <a:lstStyle/>
                    <a:p>
                      <a:r>
                        <a:rPr lang="en-GB" sz="1900"/>
                        <a:t>Local</a:t>
                      </a:r>
                    </a:p>
                  </a:txBody>
                  <a:tcPr marL="109728" marR="109728" marT="54864" marB="54864" anchor="ctr"/>
                </a:tc>
                <a:tc>
                  <a:txBody>
                    <a:bodyPr/>
                    <a:lstStyle/>
                    <a:p>
                      <a:r>
                        <a:rPr lang="en-GB" sz="1900" dirty="0" err="1"/>
                        <a:t>Icat</a:t>
                      </a:r>
                      <a:endParaRPr lang="en-GB" sz="1900" dirty="0"/>
                    </a:p>
                  </a:txBody>
                  <a:tcPr marL="109728" marR="109728" marT="54864" marB="54864" anchor="ctr"/>
                </a:tc>
                <a:tc>
                  <a:txBody>
                    <a:bodyPr/>
                    <a:lstStyle/>
                    <a:p>
                      <a:r>
                        <a:rPr lang="en-GB" sz="1900" dirty="0"/>
                        <a:t>Local</a:t>
                      </a:r>
                    </a:p>
                  </a:txBody>
                  <a:tcPr marL="109728" marR="109728" marT="54864" marB="54864" anchor="ctr"/>
                </a:tc>
                <a:tc>
                  <a:txBody>
                    <a:bodyPr/>
                    <a:lstStyle/>
                    <a:p>
                      <a:r>
                        <a:rPr lang="en-GB" sz="1900" dirty="0" err="1"/>
                        <a:t>myMdC</a:t>
                      </a:r>
                      <a:endParaRPr lang="en-GB" sz="1900" dirty="0"/>
                    </a:p>
                  </a:txBody>
                  <a:tcPr marL="109728" marR="109728" marT="54864" marB="54864" anchor="ctr"/>
                </a:tc>
                <a:tc>
                  <a:txBody>
                    <a:bodyPr/>
                    <a:lstStyle/>
                    <a:p>
                      <a:r>
                        <a:rPr lang="en-GB" sz="1900" dirty="0"/>
                        <a:t>No</a:t>
                      </a:r>
                    </a:p>
                  </a:txBody>
                  <a:tcPr marL="109728" marR="109728" marT="54864" marB="54864" anchor="ctr"/>
                </a:tc>
                <a:tc>
                  <a:txBody>
                    <a:bodyPr/>
                    <a:lstStyle/>
                    <a:p>
                      <a:r>
                        <a:rPr lang="en-GB" sz="1900" dirty="0" err="1"/>
                        <a:t>SciCat</a:t>
                      </a:r>
                      <a:endParaRPr lang="en-GB" sz="1900" dirty="0"/>
                    </a:p>
                  </a:txBody>
                  <a:tcPr marL="109728" marR="109728" marT="54864" marB="54864" anchor="ctr"/>
                </a:tc>
                <a:extLst>
                  <a:ext uri="{0D108BD9-81ED-4DB2-BD59-A6C34878D82A}">
                    <a16:rowId xmlns:a16="http://schemas.microsoft.com/office/drawing/2014/main" val="3191524767"/>
                  </a:ext>
                </a:extLst>
              </a:tr>
              <a:tr h="694944">
                <a:tc>
                  <a:txBody>
                    <a:bodyPr/>
                    <a:lstStyle/>
                    <a:p>
                      <a:r>
                        <a:rPr lang="en-GB" sz="1900" dirty="0"/>
                        <a:t>Metadata definitions</a:t>
                      </a:r>
                    </a:p>
                  </a:txBody>
                  <a:tcPr marL="109728" marR="109728" marT="54864" marB="54864" anchor="ctr"/>
                </a:tc>
                <a:tc>
                  <a:txBody>
                    <a:bodyPr/>
                    <a:lstStyle/>
                    <a:p>
                      <a:r>
                        <a:rPr lang="en-GB" sz="1900"/>
                        <a:t>Nexus</a:t>
                      </a:r>
                    </a:p>
                  </a:txBody>
                  <a:tcPr marL="109728" marR="109728" marT="54864" marB="54864" anchor="ctr"/>
                </a:tc>
                <a:tc>
                  <a:txBody>
                    <a:bodyPr/>
                    <a:lstStyle/>
                    <a:p>
                      <a:r>
                        <a:rPr lang="en-GB" sz="1900"/>
                        <a:t>Nexus</a:t>
                      </a:r>
                    </a:p>
                  </a:txBody>
                  <a:tcPr marL="109728" marR="109728" marT="54864" marB="54864" anchor="ctr"/>
                </a:tc>
                <a:tc>
                  <a:txBody>
                    <a:bodyPr/>
                    <a:lstStyle/>
                    <a:p>
                      <a:r>
                        <a:rPr lang="en-GB" sz="1900" dirty="0"/>
                        <a:t>custom</a:t>
                      </a:r>
                    </a:p>
                  </a:txBody>
                  <a:tcPr marL="109728" marR="109728" marT="54864" marB="54864" anchor="ctr"/>
                </a:tc>
                <a:tc>
                  <a:txBody>
                    <a:bodyPr/>
                    <a:lstStyle/>
                    <a:p>
                      <a:r>
                        <a:rPr lang="en-GB" sz="1900" dirty="0" err="1"/>
                        <a:t>myMdC</a:t>
                      </a:r>
                      <a:endParaRPr lang="en-GB" sz="1900" dirty="0"/>
                    </a:p>
                  </a:txBody>
                  <a:tcPr marL="109728" marR="109728" marT="54864" marB="54864" anchor="ctr"/>
                </a:tc>
                <a:tc>
                  <a:txBody>
                    <a:bodyPr/>
                    <a:lstStyle/>
                    <a:p>
                      <a:r>
                        <a:rPr lang="en-GB" sz="1900" dirty="0"/>
                        <a:t>?</a:t>
                      </a:r>
                    </a:p>
                  </a:txBody>
                  <a:tcPr marL="109728" marR="109728" marT="54864" marB="54864" anchor="ctr"/>
                </a:tc>
                <a:tc>
                  <a:txBody>
                    <a:bodyPr/>
                    <a:lstStyle/>
                    <a:p>
                      <a:r>
                        <a:rPr lang="en-GB" sz="1900" dirty="0"/>
                        <a:t>Nexus</a:t>
                      </a:r>
                    </a:p>
                  </a:txBody>
                  <a:tcPr marL="109728" marR="109728" marT="54864" marB="54864" anchor="ctr"/>
                </a:tc>
                <a:extLst>
                  <a:ext uri="{0D108BD9-81ED-4DB2-BD59-A6C34878D82A}">
                    <a16:rowId xmlns:a16="http://schemas.microsoft.com/office/drawing/2014/main" val="510031420"/>
                  </a:ext>
                </a:extLst>
              </a:tr>
              <a:tr h="597533">
                <a:tc>
                  <a:txBody>
                    <a:bodyPr/>
                    <a:lstStyle/>
                    <a:p>
                      <a:r>
                        <a:rPr lang="en-GB" sz="1900" dirty="0"/>
                        <a:t>DOI</a:t>
                      </a:r>
                    </a:p>
                  </a:txBody>
                  <a:tcPr marL="109728" marR="109728" marT="54864" marB="54864" anchor="ctr"/>
                </a:tc>
                <a:tc>
                  <a:txBody>
                    <a:bodyPr/>
                    <a:lstStyle/>
                    <a:p>
                      <a:r>
                        <a:rPr lang="en-GB" sz="1900"/>
                        <a:t>2012</a:t>
                      </a:r>
                    </a:p>
                  </a:txBody>
                  <a:tcPr marL="109728" marR="109728" marT="54864" marB="54864" anchor="ctr"/>
                </a:tc>
                <a:tc>
                  <a:txBody>
                    <a:bodyPr/>
                    <a:lstStyle/>
                    <a:p>
                      <a:r>
                        <a:rPr lang="en-GB" sz="1900"/>
                        <a:t>2018</a:t>
                      </a:r>
                    </a:p>
                  </a:txBody>
                  <a:tcPr marL="109728" marR="109728" marT="54864" marB="54864" anchor="ctr"/>
                </a:tc>
                <a:tc>
                  <a:txBody>
                    <a:bodyPr/>
                    <a:lstStyle/>
                    <a:p>
                      <a:r>
                        <a:rPr lang="en-GB" sz="1900" dirty="0"/>
                        <a:t>No</a:t>
                      </a:r>
                    </a:p>
                  </a:txBody>
                  <a:tcPr marL="109728" marR="109728" marT="54864" marB="54864" anchor="ctr"/>
                </a:tc>
                <a:tc>
                  <a:txBody>
                    <a:bodyPr/>
                    <a:lstStyle/>
                    <a:p>
                      <a:r>
                        <a:rPr lang="en-GB" sz="1900" dirty="0"/>
                        <a:t>2018</a:t>
                      </a:r>
                    </a:p>
                  </a:txBody>
                  <a:tcPr marL="109728" marR="109728" marT="54864" marB="54864" anchor="ctr"/>
                </a:tc>
                <a:tc>
                  <a:txBody>
                    <a:bodyPr/>
                    <a:lstStyle/>
                    <a:p>
                      <a:r>
                        <a:rPr lang="en-GB" sz="1900" dirty="0"/>
                        <a:t>No</a:t>
                      </a:r>
                    </a:p>
                  </a:txBody>
                  <a:tcPr marL="109728" marR="109728" marT="54864" marB="54864" anchor="ctr"/>
                </a:tc>
                <a:tc>
                  <a:txBody>
                    <a:bodyPr/>
                    <a:lstStyle/>
                    <a:p>
                      <a:r>
                        <a:rPr lang="en-GB" sz="1900" dirty="0"/>
                        <a:t>2018</a:t>
                      </a:r>
                    </a:p>
                  </a:txBody>
                  <a:tcPr marL="109728" marR="109728" marT="54864" marB="54864" anchor="ctr"/>
                </a:tc>
                <a:extLst>
                  <a:ext uri="{0D108BD9-81ED-4DB2-BD59-A6C34878D82A}">
                    <a16:rowId xmlns:a16="http://schemas.microsoft.com/office/drawing/2014/main" val="5564716"/>
                  </a:ext>
                </a:extLst>
              </a:tr>
              <a:tr h="402336">
                <a:tc>
                  <a:txBody>
                    <a:bodyPr/>
                    <a:lstStyle/>
                    <a:p>
                      <a:r>
                        <a:rPr lang="en-GB" sz="1900" dirty="0"/>
                        <a:t>Open Data</a:t>
                      </a:r>
                    </a:p>
                  </a:txBody>
                  <a:tcPr marL="109728" marR="109728" marT="54864" marB="54864" anchor="ctr"/>
                </a:tc>
                <a:tc>
                  <a:txBody>
                    <a:bodyPr/>
                    <a:lstStyle/>
                    <a:p>
                      <a:r>
                        <a:rPr lang="en-GB" sz="1900" dirty="0"/>
                        <a:t>Yes</a:t>
                      </a:r>
                    </a:p>
                  </a:txBody>
                  <a:tcPr marL="109728" marR="109728" marT="54864" marB="54864" anchor="ctr"/>
                </a:tc>
                <a:tc>
                  <a:txBody>
                    <a:bodyPr/>
                    <a:lstStyle/>
                    <a:p>
                      <a:r>
                        <a:rPr lang="en-GB" sz="1900" dirty="0"/>
                        <a:t>Yes</a:t>
                      </a:r>
                    </a:p>
                  </a:txBody>
                  <a:tcPr marL="109728" marR="109728" marT="54864" marB="54864" anchor="ctr"/>
                </a:tc>
                <a:tc>
                  <a:txBody>
                    <a:bodyPr/>
                    <a:lstStyle/>
                    <a:p>
                      <a:r>
                        <a:rPr lang="en-GB" sz="1900" dirty="0"/>
                        <a:t>No</a:t>
                      </a:r>
                    </a:p>
                  </a:txBody>
                  <a:tcPr marL="109728" marR="109728" marT="54864" marB="54864" anchor="ctr"/>
                </a:tc>
                <a:tc>
                  <a:txBody>
                    <a:bodyPr/>
                    <a:lstStyle/>
                    <a:p>
                      <a:r>
                        <a:rPr lang="en-GB" sz="1900" dirty="0"/>
                        <a:t>Yes</a:t>
                      </a:r>
                    </a:p>
                  </a:txBody>
                  <a:tcPr marL="109728" marR="109728" marT="54864" marB="54864" anchor="ctr"/>
                </a:tc>
                <a:tc>
                  <a:txBody>
                    <a:bodyPr/>
                    <a:lstStyle/>
                    <a:p>
                      <a:r>
                        <a:rPr lang="en-GB" sz="1900" dirty="0"/>
                        <a:t>No</a:t>
                      </a:r>
                    </a:p>
                  </a:txBody>
                  <a:tcPr marL="109728" marR="109728" marT="54864" marB="54864" anchor="ctr"/>
                </a:tc>
                <a:tc>
                  <a:txBody>
                    <a:bodyPr/>
                    <a:lstStyle/>
                    <a:p>
                      <a:r>
                        <a:rPr lang="en-GB" sz="1900" dirty="0"/>
                        <a:t>No</a:t>
                      </a:r>
                    </a:p>
                  </a:txBody>
                  <a:tcPr marL="109728" marR="109728" marT="54864" marB="54864" anchor="ctr"/>
                </a:tc>
                <a:extLst>
                  <a:ext uri="{0D108BD9-81ED-4DB2-BD59-A6C34878D82A}">
                    <a16:rowId xmlns:a16="http://schemas.microsoft.com/office/drawing/2014/main" val="3238640563"/>
                  </a:ext>
                </a:extLst>
              </a:tr>
              <a:tr h="694944">
                <a:tc>
                  <a:txBody>
                    <a:bodyPr/>
                    <a:lstStyle/>
                    <a:p>
                      <a:r>
                        <a:rPr lang="en-GB" sz="1900" dirty="0"/>
                        <a:t>Data Services</a:t>
                      </a:r>
                    </a:p>
                  </a:txBody>
                  <a:tcPr marL="109728" marR="109728" marT="54864" marB="54864" anchor="ctr"/>
                </a:tc>
                <a:tc>
                  <a:txBody>
                    <a:bodyPr/>
                    <a:lstStyle/>
                    <a:p>
                      <a:r>
                        <a:rPr lang="en-GB" sz="1900" dirty="0"/>
                        <a:t>Pilot</a:t>
                      </a:r>
                    </a:p>
                  </a:txBody>
                  <a:tcPr marL="109728" marR="109728" marT="54864" marB="54864" anchor="ctr"/>
                </a:tc>
                <a:tc>
                  <a:txBody>
                    <a:bodyPr/>
                    <a:lstStyle/>
                    <a:p>
                      <a:r>
                        <a:rPr lang="en-GB" sz="1900" dirty="0"/>
                        <a:t>In progress</a:t>
                      </a:r>
                    </a:p>
                  </a:txBody>
                  <a:tcPr marL="109728" marR="109728" marT="54864" marB="54864" anchor="ctr"/>
                </a:tc>
                <a:tc>
                  <a:txBody>
                    <a:bodyPr/>
                    <a:lstStyle/>
                    <a:p>
                      <a:r>
                        <a:rPr lang="en-GB" sz="1900" dirty="0"/>
                        <a:t>Remote</a:t>
                      </a:r>
                    </a:p>
                  </a:txBody>
                  <a:tcPr marL="109728" marR="109728" marT="54864" marB="54864" anchor="ctr"/>
                </a:tc>
                <a:tc>
                  <a:txBody>
                    <a:bodyPr/>
                    <a:lstStyle/>
                    <a:p>
                      <a:r>
                        <a:rPr lang="en-GB" sz="1900" dirty="0"/>
                        <a:t>In progress</a:t>
                      </a:r>
                    </a:p>
                  </a:txBody>
                  <a:tcPr marL="109728" marR="109728" marT="54864" marB="54864" anchor="ctr"/>
                </a:tc>
                <a:tc>
                  <a:txBody>
                    <a:bodyPr/>
                    <a:lstStyle/>
                    <a:p>
                      <a:r>
                        <a:rPr lang="en-GB" sz="1900" dirty="0"/>
                        <a:t>?</a:t>
                      </a:r>
                    </a:p>
                  </a:txBody>
                  <a:tcPr marL="109728" marR="109728" marT="54864" marB="54864" anchor="ctr"/>
                </a:tc>
                <a:tc>
                  <a:txBody>
                    <a:bodyPr/>
                    <a:lstStyle/>
                    <a:p>
                      <a:r>
                        <a:rPr lang="en-GB" sz="1900" dirty="0"/>
                        <a:t>In progress</a:t>
                      </a:r>
                    </a:p>
                  </a:txBody>
                  <a:tcPr marL="109728" marR="109728" marT="54864" marB="54864" anchor="ctr"/>
                </a:tc>
                <a:extLst>
                  <a:ext uri="{0D108BD9-81ED-4DB2-BD59-A6C34878D82A}">
                    <a16:rowId xmlns:a16="http://schemas.microsoft.com/office/drawing/2014/main" val="626800945"/>
                  </a:ext>
                </a:extLst>
              </a:tr>
              <a:tr h="694944">
                <a:tc>
                  <a:txBody>
                    <a:bodyPr/>
                    <a:lstStyle/>
                    <a:p>
                      <a:r>
                        <a:rPr lang="en-US" sz="1900" dirty="0"/>
                        <a:t>Common data API</a:t>
                      </a:r>
                      <a:endParaRPr lang="en-US" sz="1900" b="1" dirty="0"/>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 </a:t>
                      </a:r>
                    </a:p>
                  </a:txBody>
                  <a:tcPr marL="109728" marR="109728" marT="54864" marB="54864"/>
                </a:tc>
                <a:extLst>
                  <a:ext uri="{0D108BD9-81ED-4DB2-BD59-A6C34878D82A}">
                    <a16:rowId xmlns:a16="http://schemas.microsoft.com/office/drawing/2014/main" val="1550010008"/>
                  </a:ext>
                </a:extLst>
              </a:tr>
              <a:tr h="601530">
                <a:tc>
                  <a:txBody>
                    <a:bodyPr/>
                    <a:lstStyle/>
                    <a:p>
                      <a:r>
                        <a:rPr lang="en-US" sz="1900" dirty="0"/>
                        <a:t>User</a:t>
                      </a:r>
                      <a:r>
                        <a:rPr lang="en-US" sz="1900" baseline="0" dirty="0"/>
                        <a:t> training</a:t>
                      </a:r>
                      <a:endParaRPr lang="en-US" sz="1900" b="1" dirty="0"/>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tc>
                  <a:txBody>
                    <a:bodyPr/>
                    <a:lstStyle/>
                    <a:p>
                      <a:r>
                        <a:rPr lang="en-US" sz="1900" dirty="0"/>
                        <a:t>No</a:t>
                      </a:r>
                    </a:p>
                  </a:txBody>
                  <a:tcPr marL="109728" marR="109728" marT="54864" marB="54864"/>
                </a:tc>
                <a:extLst>
                  <a:ext uri="{0D108BD9-81ED-4DB2-BD59-A6C34878D82A}">
                    <a16:rowId xmlns:a16="http://schemas.microsoft.com/office/drawing/2014/main" val="3684521146"/>
                  </a:ext>
                </a:extLst>
              </a:tr>
            </a:tbl>
          </a:graphicData>
        </a:graphic>
      </p:graphicFrame>
    </p:spTree>
    <p:extLst>
      <p:ext uri="{BB962C8B-B14F-4D97-AF65-F5344CB8AC3E}">
        <p14:creationId xmlns:p14="http://schemas.microsoft.com/office/powerpoint/2010/main" val="152886523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565" y="112620"/>
            <a:ext cx="9885046" cy="496888"/>
          </a:xfrm>
        </p:spPr>
        <p:txBody>
          <a:bodyPr/>
          <a:lstStyle/>
          <a:p>
            <a:r>
              <a:rPr lang="en-GB" sz="4000" dirty="0"/>
              <a:t>KPIs - After </a:t>
            </a:r>
            <a:r>
              <a:rPr lang="en-GB" sz="4000" dirty="0" err="1"/>
              <a:t>PaNOSC</a:t>
            </a:r>
            <a:r>
              <a:rPr lang="en-GB" sz="4000" dirty="0"/>
              <a:t> - 2023</a:t>
            </a:r>
          </a:p>
        </p:txBody>
      </p:sp>
      <p:sp>
        <p:nvSpPr>
          <p:cNvPr id="4" name="Footer Placeholder 3"/>
          <p:cNvSpPr>
            <a:spLocks noGrp="1"/>
          </p:cNvSpPr>
          <p:nvPr>
            <p:ph type="ftr" sz="quarter" idx="10"/>
          </p:nvPr>
        </p:nvSpPr>
        <p:spPr/>
        <p:txBody>
          <a:bodyPr/>
          <a:lstStyle/>
          <a:p>
            <a:pPr fontAlgn="base">
              <a:spcBef>
                <a:spcPct val="0"/>
              </a:spcBef>
              <a:spcAft>
                <a:spcPct val="0"/>
              </a:spcAft>
              <a:defRPr/>
            </a:pPr>
            <a:endParaRPr lang="fr-FR" dirty="0"/>
          </a:p>
        </p:txBody>
      </p:sp>
      <p:pic>
        <p:nvPicPr>
          <p:cNvPr id="10" name="Picture 9"/>
          <p:cNvPicPr>
            <a:picLocks noChangeAspect="1"/>
          </p:cNvPicPr>
          <p:nvPr/>
        </p:nvPicPr>
        <p:blipFill>
          <a:blip r:embed="rId2"/>
          <a:stretch>
            <a:fillRect/>
          </a:stretch>
        </p:blipFill>
        <p:spPr>
          <a:xfrm>
            <a:off x="4781629" y="3923693"/>
            <a:ext cx="2265539" cy="2276671"/>
          </a:xfrm>
          <a:prstGeom prst="rect">
            <a:avLst/>
          </a:prstGeom>
        </p:spPr>
      </p:pic>
      <p:pic>
        <p:nvPicPr>
          <p:cNvPr id="7" name="Picture 6"/>
          <p:cNvPicPr>
            <a:picLocks noChangeAspect="1"/>
          </p:cNvPicPr>
          <p:nvPr/>
        </p:nvPicPr>
        <p:blipFill>
          <a:blip r:embed="rId3"/>
          <a:stretch>
            <a:fillRect/>
          </a:stretch>
        </p:blipFill>
        <p:spPr>
          <a:xfrm>
            <a:off x="7478553" y="5134776"/>
            <a:ext cx="1814602" cy="1050182"/>
          </a:xfrm>
          <a:prstGeom prst="rect">
            <a:avLst/>
          </a:prstGeom>
        </p:spPr>
      </p:pic>
      <p:sp>
        <p:nvSpPr>
          <p:cNvPr id="14" name="Striped Right Arrow 13"/>
          <p:cNvSpPr/>
          <p:nvPr/>
        </p:nvSpPr>
        <p:spPr>
          <a:xfrm rot="21207187">
            <a:off x="4549074" y="4394971"/>
            <a:ext cx="2946637" cy="734702"/>
          </a:xfrm>
          <a:prstGeom prst="stripedRightArrow">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80"/>
          </a:p>
        </p:txBody>
      </p:sp>
      <p:sp>
        <p:nvSpPr>
          <p:cNvPr id="15" name="Striped Right Arrow 14"/>
          <p:cNvSpPr/>
          <p:nvPr/>
        </p:nvSpPr>
        <p:spPr>
          <a:xfrm rot="662303">
            <a:off x="4555213" y="4845232"/>
            <a:ext cx="2946637" cy="734702"/>
          </a:xfrm>
          <a:prstGeom prst="stripedRightArrow">
            <a:avLst/>
          </a:prstGeom>
          <a:solidFill>
            <a:schemeClr val="accent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80"/>
          </a:p>
        </p:txBody>
      </p:sp>
      <p:pic>
        <p:nvPicPr>
          <p:cNvPr id="13"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7" r="491"/>
          <a:stretch/>
        </p:blipFill>
        <p:spPr bwMode="auto">
          <a:xfrm>
            <a:off x="9876911" y="125415"/>
            <a:ext cx="1487358" cy="540646"/>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sz="quarter" idx="11"/>
          </p:nvPr>
        </p:nvSpPr>
        <p:spPr/>
        <p:txBody>
          <a:bodyPr/>
          <a:lstStyle/>
          <a:p>
            <a:pPr>
              <a:defRPr/>
            </a:pPr>
            <a:r>
              <a:rPr lang="fr-FR" altLang="fr-FR"/>
              <a:t>Page </a:t>
            </a:r>
            <a:fld id="{DC3005C4-15E9-489E-BA90-2123D33814CE}" type="slidenum">
              <a:rPr lang="fr-FR" altLang="fr-FR" smtClean="0"/>
              <a:pPr>
                <a:defRPr/>
              </a:pPr>
              <a:t>17</a:t>
            </a:fld>
            <a:endParaRPr lang="fr-FR" altLang="fr-FR" dirty="0"/>
          </a:p>
        </p:txBody>
      </p:sp>
      <p:graphicFrame>
        <p:nvGraphicFramePr>
          <p:cNvPr id="16" name="Content Placeholder 15"/>
          <p:cNvGraphicFramePr>
            <a:graphicFrameLocks noGrp="1"/>
          </p:cNvGraphicFramePr>
          <p:nvPr>
            <p:ph idx="1"/>
            <p:extLst>
              <p:ext uri="{D42A27DB-BD31-4B8C-83A1-F6EECF244321}">
                <p14:modId xmlns:p14="http://schemas.microsoft.com/office/powerpoint/2010/main" val="4147841300"/>
              </p:ext>
            </p:extLst>
          </p:nvPr>
        </p:nvGraphicFramePr>
        <p:xfrm>
          <a:off x="824870" y="622304"/>
          <a:ext cx="10879448" cy="5988787"/>
        </p:xfrm>
        <a:graphic>
          <a:graphicData uri="http://schemas.openxmlformats.org/drawingml/2006/table">
            <a:tbl>
              <a:tblPr firstRow="1" bandRow="1">
                <a:tableStyleId>{5C22544A-7EE6-4342-B048-85BDC9FD1C3A}</a:tableStyleId>
              </a:tblPr>
              <a:tblGrid>
                <a:gridCol w="1874481">
                  <a:extLst>
                    <a:ext uri="{9D8B030D-6E8A-4147-A177-3AD203B41FA5}">
                      <a16:colId xmlns:a16="http://schemas.microsoft.com/office/drawing/2014/main" val="3631395452"/>
                    </a:ext>
                  </a:extLst>
                </a:gridCol>
                <a:gridCol w="1428063">
                  <a:extLst>
                    <a:ext uri="{9D8B030D-6E8A-4147-A177-3AD203B41FA5}">
                      <a16:colId xmlns:a16="http://schemas.microsoft.com/office/drawing/2014/main" val="3784366310"/>
                    </a:ext>
                  </a:extLst>
                </a:gridCol>
                <a:gridCol w="1428063">
                  <a:extLst>
                    <a:ext uri="{9D8B030D-6E8A-4147-A177-3AD203B41FA5}">
                      <a16:colId xmlns:a16="http://schemas.microsoft.com/office/drawing/2014/main" val="83051728"/>
                    </a:ext>
                  </a:extLst>
                </a:gridCol>
                <a:gridCol w="1486220">
                  <a:extLst>
                    <a:ext uri="{9D8B030D-6E8A-4147-A177-3AD203B41FA5}">
                      <a16:colId xmlns:a16="http://schemas.microsoft.com/office/drawing/2014/main" val="1631644506"/>
                    </a:ext>
                  </a:extLst>
                </a:gridCol>
                <a:gridCol w="1554207">
                  <a:extLst>
                    <a:ext uri="{9D8B030D-6E8A-4147-A177-3AD203B41FA5}">
                      <a16:colId xmlns:a16="http://schemas.microsoft.com/office/drawing/2014/main" val="4291135528"/>
                    </a:ext>
                  </a:extLst>
                </a:gridCol>
                <a:gridCol w="1554207">
                  <a:extLst>
                    <a:ext uri="{9D8B030D-6E8A-4147-A177-3AD203B41FA5}">
                      <a16:colId xmlns:a16="http://schemas.microsoft.com/office/drawing/2014/main" val="4118314918"/>
                    </a:ext>
                  </a:extLst>
                </a:gridCol>
                <a:gridCol w="1554207">
                  <a:extLst>
                    <a:ext uri="{9D8B030D-6E8A-4147-A177-3AD203B41FA5}">
                      <a16:colId xmlns:a16="http://schemas.microsoft.com/office/drawing/2014/main" val="975948819"/>
                    </a:ext>
                  </a:extLst>
                </a:gridCol>
              </a:tblGrid>
              <a:tr h="379913">
                <a:tc>
                  <a:txBody>
                    <a:bodyPr/>
                    <a:lstStyle/>
                    <a:p>
                      <a:endParaRPr lang="en-US" sz="1700" dirty="0"/>
                    </a:p>
                  </a:txBody>
                  <a:tcPr marL="109728" marR="109728" marT="54864" marB="54864">
                    <a:solidFill>
                      <a:schemeClr val="bg2">
                        <a:lumMod val="60000"/>
                        <a:lumOff val="40000"/>
                      </a:schemeClr>
                    </a:solidFill>
                  </a:tcPr>
                </a:tc>
                <a:tc>
                  <a:txBody>
                    <a:bodyPr/>
                    <a:lstStyle/>
                    <a:p>
                      <a:r>
                        <a:rPr lang="en-US" sz="1700" dirty="0"/>
                        <a:t>ILL</a:t>
                      </a:r>
                    </a:p>
                  </a:txBody>
                  <a:tcPr marL="109728" marR="109728" marT="54864" marB="54864">
                    <a:solidFill>
                      <a:schemeClr val="bg2">
                        <a:lumMod val="60000"/>
                        <a:lumOff val="40000"/>
                      </a:schemeClr>
                    </a:solidFill>
                  </a:tcPr>
                </a:tc>
                <a:tc>
                  <a:txBody>
                    <a:bodyPr/>
                    <a:lstStyle/>
                    <a:p>
                      <a:r>
                        <a:rPr lang="en-US" sz="1700" dirty="0"/>
                        <a:t>ESRF</a:t>
                      </a:r>
                    </a:p>
                  </a:txBody>
                  <a:tcPr marL="109728" marR="109728" marT="54864" marB="54864">
                    <a:solidFill>
                      <a:schemeClr val="bg2">
                        <a:lumMod val="60000"/>
                        <a:lumOff val="40000"/>
                      </a:schemeClr>
                    </a:solidFill>
                  </a:tcPr>
                </a:tc>
                <a:tc>
                  <a:txBody>
                    <a:bodyPr/>
                    <a:lstStyle/>
                    <a:p>
                      <a:r>
                        <a:rPr lang="en-US" sz="1700" dirty="0"/>
                        <a:t>CERIC</a:t>
                      </a:r>
                    </a:p>
                  </a:txBody>
                  <a:tcPr marL="109728" marR="109728" marT="54864" marB="54864">
                    <a:solidFill>
                      <a:schemeClr val="bg2">
                        <a:lumMod val="60000"/>
                        <a:lumOff val="40000"/>
                      </a:schemeClr>
                    </a:solidFill>
                  </a:tcPr>
                </a:tc>
                <a:tc>
                  <a:txBody>
                    <a:bodyPr/>
                    <a:lstStyle/>
                    <a:p>
                      <a:r>
                        <a:rPr lang="en-US" sz="1700" dirty="0"/>
                        <a:t>XFEL</a:t>
                      </a:r>
                    </a:p>
                  </a:txBody>
                  <a:tcPr marL="109728" marR="109728" marT="54864" marB="54864">
                    <a:solidFill>
                      <a:schemeClr val="bg2">
                        <a:lumMod val="60000"/>
                        <a:lumOff val="40000"/>
                      </a:schemeClr>
                    </a:solidFill>
                  </a:tcPr>
                </a:tc>
                <a:tc>
                  <a:txBody>
                    <a:bodyPr/>
                    <a:lstStyle/>
                    <a:p>
                      <a:r>
                        <a:rPr lang="en-US" sz="1700" dirty="0"/>
                        <a:t>ELI</a:t>
                      </a:r>
                    </a:p>
                  </a:txBody>
                  <a:tcPr marL="109728" marR="109728" marT="54864" marB="54864">
                    <a:solidFill>
                      <a:schemeClr val="bg2">
                        <a:lumMod val="60000"/>
                        <a:lumOff val="40000"/>
                      </a:schemeClr>
                    </a:solidFill>
                  </a:tcPr>
                </a:tc>
                <a:tc>
                  <a:txBody>
                    <a:bodyPr/>
                    <a:lstStyle/>
                    <a:p>
                      <a:r>
                        <a:rPr lang="en-US" sz="1700" dirty="0"/>
                        <a:t>ESS</a:t>
                      </a:r>
                    </a:p>
                  </a:txBody>
                  <a:tcPr marL="109728" marR="109728" marT="54864" marB="54864">
                    <a:solidFill>
                      <a:schemeClr val="bg2">
                        <a:lumMod val="60000"/>
                        <a:lumOff val="40000"/>
                      </a:schemeClr>
                    </a:solidFill>
                  </a:tcPr>
                </a:tc>
                <a:extLst>
                  <a:ext uri="{0D108BD9-81ED-4DB2-BD59-A6C34878D82A}">
                    <a16:rowId xmlns:a16="http://schemas.microsoft.com/office/drawing/2014/main" val="1127228207"/>
                  </a:ext>
                </a:extLst>
              </a:tr>
              <a:tr h="402336">
                <a:tc>
                  <a:txBody>
                    <a:bodyPr/>
                    <a:lstStyle/>
                    <a:p>
                      <a:r>
                        <a:rPr lang="en-GB" sz="1900" b="1" dirty="0"/>
                        <a:t>Data / </a:t>
                      </a:r>
                      <a:r>
                        <a:rPr lang="en-GB" sz="1900" b="1" dirty="0" err="1"/>
                        <a:t>yr</a:t>
                      </a:r>
                      <a:endParaRPr lang="en-GB" sz="1900" dirty="0"/>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600 TB</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50 PB</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15 PB</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100PB</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10</a:t>
                      </a:r>
                      <a:r>
                        <a:rPr lang="en-GB" sz="1900" b="1" baseline="0" dirty="0">
                          <a:solidFill>
                            <a:srgbClr val="FF0000"/>
                          </a:solidFill>
                        </a:rPr>
                        <a:t> PB</a:t>
                      </a:r>
                      <a:endParaRPr lang="en-GB" sz="1900" b="1" dirty="0">
                        <a:solidFill>
                          <a:srgbClr val="FF0000"/>
                        </a:solidFill>
                      </a:endParaRP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&lt;1PB</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85817682"/>
                  </a:ext>
                </a:extLst>
              </a:tr>
              <a:tr h="410076">
                <a:tc>
                  <a:txBody>
                    <a:bodyPr/>
                    <a:lstStyle/>
                    <a:p>
                      <a:r>
                        <a:rPr lang="en-GB" sz="1900" b="1" dirty="0"/>
                        <a:t>Data Policy</a:t>
                      </a:r>
                      <a:endParaRPr lang="en-GB" sz="1900" dirty="0"/>
                    </a:p>
                  </a:txBody>
                  <a:tcPr marL="109728" marR="109728" marT="54864" marB="54864" anchor="ctr">
                    <a:solidFill>
                      <a:schemeClr val="bg2">
                        <a:lumMod val="60000"/>
                        <a:lumOff val="40000"/>
                      </a:schemeClr>
                    </a:solidFill>
                  </a:tcPr>
                </a:tc>
                <a:tc>
                  <a:txBody>
                    <a:bodyPr/>
                    <a:lstStyle/>
                    <a:p>
                      <a:r>
                        <a:rPr lang="en-GB" sz="1900" b="1" dirty="0"/>
                        <a:t>2011</a:t>
                      </a:r>
                    </a:p>
                  </a:txBody>
                  <a:tcPr marL="109728" marR="109728" marT="54864" marB="54864" anchor="ctr">
                    <a:solidFill>
                      <a:schemeClr val="bg2">
                        <a:lumMod val="60000"/>
                        <a:lumOff val="40000"/>
                      </a:schemeClr>
                    </a:solidFill>
                  </a:tcPr>
                </a:tc>
                <a:tc>
                  <a:txBody>
                    <a:bodyPr/>
                    <a:lstStyle/>
                    <a:p>
                      <a:r>
                        <a:rPr lang="en-GB" sz="1900" b="1" dirty="0"/>
                        <a:t>2016</a:t>
                      </a:r>
                    </a:p>
                  </a:txBody>
                  <a:tcPr marL="109728" marR="109728" marT="54864" marB="54864" anchor="ctr">
                    <a:solidFill>
                      <a:schemeClr val="bg2">
                        <a:lumMod val="60000"/>
                        <a:lumOff val="40000"/>
                      </a:schemeClr>
                    </a:solidFill>
                  </a:tcPr>
                </a:tc>
                <a:tc>
                  <a:txBody>
                    <a:bodyPr/>
                    <a:lstStyle/>
                    <a:p>
                      <a:r>
                        <a:rPr lang="en-US" sz="1900" b="1" dirty="0">
                          <a:solidFill>
                            <a:srgbClr val="FF0000"/>
                          </a:solidFill>
                        </a:rPr>
                        <a:t>2019</a:t>
                      </a:r>
                    </a:p>
                  </a:txBody>
                  <a:tcPr marL="109728" marR="109728" marT="54864" marB="54864" anchor="ctr">
                    <a:solidFill>
                      <a:schemeClr val="bg2">
                        <a:lumMod val="60000"/>
                        <a:lumOff val="40000"/>
                      </a:schemeClr>
                    </a:solidFill>
                  </a:tcPr>
                </a:tc>
                <a:tc>
                  <a:txBody>
                    <a:bodyPr/>
                    <a:lstStyle/>
                    <a:p>
                      <a:r>
                        <a:rPr lang="en-GB" sz="1900" b="1"/>
                        <a:t>2017</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2019</a:t>
                      </a:r>
                    </a:p>
                  </a:txBody>
                  <a:tcPr marL="109728" marR="109728" marT="54864" marB="54864" anchor="ctr">
                    <a:solidFill>
                      <a:schemeClr val="bg2">
                        <a:lumMod val="60000"/>
                        <a:lumOff val="40000"/>
                      </a:schemeClr>
                    </a:solidFill>
                  </a:tcPr>
                </a:tc>
                <a:tc>
                  <a:txBody>
                    <a:bodyPr/>
                    <a:lstStyle/>
                    <a:p>
                      <a:r>
                        <a:rPr lang="en-GB" sz="1900" b="1" dirty="0"/>
                        <a:t>2017</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2834869907"/>
                  </a:ext>
                </a:extLst>
              </a:tr>
              <a:tr h="694944">
                <a:tc>
                  <a:txBody>
                    <a:bodyPr/>
                    <a:lstStyle/>
                    <a:p>
                      <a:r>
                        <a:rPr lang="en-GB" sz="1900" b="1" dirty="0"/>
                        <a:t>Metadata catalogue</a:t>
                      </a:r>
                      <a:endParaRPr lang="en-GB" sz="1900" dirty="0"/>
                    </a:p>
                  </a:txBody>
                  <a:tcPr marL="109728" marR="109728" marT="54864" marB="54864" anchor="ctr">
                    <a:solidFill>
                      <a:schemeClr val="bg2">
                        <a:lumMod val="60000"/>
                        <a:lumOff val="40000"/>
                      </a:schemeClr>
                    </a:solidFill>
                  </a:tcPr>
                </a:tc>
                <a:tc>
                  <a:txBody>
                    <a:bodyPr/>
                    <a:lstStyle/>
                    <a:p>
                      <a:r>
                        <a:rPr lang="en-GB" sz="1900" b="1" dirty="0"/>
                        <a:t>Local</a:t>
                      </a:r>
                    </a:p>
                  </a:txBody>
                  <a:tcPr marL="109728" marR="109728" marT="54864" marB="54864" anchor="ctr">
                    <a:solidFill>
                      <a:schemeClr val="bg2">
                        <a:lumMod val="60000"/>
                        <a:lumOff val="40000"/>
                      </a:schemeClr>
                    </a:solidFill>
                  </a:tcPr>
                </a:tc>
                <a:tc>
                  <a:txBody>
                    <a:bodyPr/>
                    <a:lstStyle/>
                    <a:p>
                      <a:r>
                        <a:rPr lang="en-GB" sz="1900" b="1" dirty="0" err="1"/>
                        <a:t>Icat</a:t>
                      </a:r>
                      <a:endParaRPr lang="en-GB" sz="1900" b="1" dirty="0"/>
                    </a:p>
                  </a:txBody>
                  <a:tcPr marL="109728" marR="109728" marT="54864" marB="54864" anchor="ctr">
                    <a:solidFill>
                      <a:schemeClr val="bg2">
                        <a:lumMod val="60000"/>
                        <a:lumOff val="40000"/>
                      </a:schemeClr>
                    </a:solidFill>
                  </a:tcPr>
                </a:tc>
                <a:tc>
                  <a:txBody>
                    <a:bodyPr/>
                    <a:lstStyle/>
                    <a:p>
                      <a:r>
                        <a:rPr lang="en-GB" sz="1900" b="1" dirty="0" err="1">
                          <a:solidFill>
                            <a:srgbClr val="FF0000"/>
                          </a:solidFill>
                        </a:rPr>
                        <a:t>Icat</a:t>
                      </a:r>
                      <a:endParaRPr lang="en-GB" sz="1900" b="1" dirty="0">
                        <a:solidFill>
                          <a:srgbClr val="FF0000"/>
                        </a:solidFill>
                      </a:endParaRPr>
                    </a:p>
                  </a:txBody>
                  <a:tcPr marL="109728" marR="109728" marT="54864" marB="54864" anchor="ctr">
                    <a:solidFill>
                      <a:schemeClr val="bg2">
                        <a:lumMod val="60000"/>
                        <a:lumOff val="40000"/>
                      </a:schemeClr>
                    </a:solidFill>
                  </a:tcPr>
                </a:tc>
                <a:tc>
                  <a:txBody>
                    <a:bodyPr/>
                    <a:lstStyle/>
                    <a:p>
                      <a:r>
                        <a:rPr lang="en-GB" sz="1900" b="1" dirty="0" err="1"/>
                        <a:t>myMdC</a:t>
                      </a:r>
                      <a:endParaRPr lang="en-GB" sz="1900" b="1" dirty="0"/>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[TBD]</a:t>
                      </a:r>
                    </a:p>
                  </a:txBody>
                  <a:tcPr marL="109728" marR="109728" marT="54864" marB="54864" anchor="ctr">
                    <a:solidFill>
                      <a:schemeClr val="bg2">
                        <a:lumMod val="60000"/>
                        <a:lumOff val="40000"/>
                      </a:schemeClr>
                    </a:solidFill>
                  </a:tcPr>
                </a:tc>
                <a:tc>
                  <a:txBody>
                    <a:bodyPr/>
                    <a:lstStyle/>
                    <a:p>
                      <a:r>
                        <a:rPr lang="en-GB" sz="1900" b="1" dirty="0" err="1"/>
                        <a:t>SciCat</a:t>
                      </a:r>
                      <a:endParaRPr lang="en-GB" sz="1900" b="1" dirty="0"/>
                    </a:p>
                  </a:txBody>
                  <a:tcPr marL="109728" marR="109728" marT="54864" marB="54864" anchor="ctr">
                    <a:solidFill>
                      <a:schemeClr val="bg2">
                        <a:lumMod val="60000"/>
                        <a:lumOff val="40000"/>
                      </a:schemeClr>
                    </a:solidFill>
                  </a:tcPr>
                </a:tc>
                <a:extLst>
                  <a:ext uri="{0D108BD9-81ED-4DB2-BD59-A6C34878D82A}">
                    <a16:rowId xmlns:a16="http://schemas.microsoft.com/office/drawing/2014/main" val="3191524767"/>
                  </a:ext>
                </a:extLst>
              </a:tr>
              <a:tr h="430702">
                <a:tc>
                  <a:txBody>
                    <a:bodyPr/>
                    <a:lstStyle/>
                    <a:p>
                      <a:r>
                        <a:rPr lang="en-GB" sz="1900" b="1" dirty="0"/>
                        <a:t>Metadata</a:t>
                      </a:r>
                      <a:endParaRPr lang="en-GB" sz="1900" dirty="0"/>
                    </a:p>
                  </a:txBody>
                  <a:tcPr marL="109728" marR="109728" marT="54864" marB="54864" anchor="ctr">
                    <a:solidFill>
                      <a:schemeClr val="bg2">
                        <a:lumMod val="60000"/>
                        <a:lumOff val="40000"/>
                      </a:schemeClr>
                    </a:solidFill>
                  </a:tcPr>
                </a:tc>
                <a:tc>
                  <a:txBody>
                    <a:bodyPr/>
                    <a:lstStyle/>
                    <a:p>
                      <a:r>
                        <a:rPr lang="en-GB" sz="1900" b="1" dirty="0"/>
                        <a:t>Nexus</a:t>
                      </a:r>
                    </a:p>
                  </a:txBody>
                  <a:tcPr marL="109728" marR="109728" marT="54864" marB="54864" anchor="ctr">
                    <a:solidFill>
                      <a:schemeClr val="bg2">
                        <a:lumMod val="60000"/>
                        <a:lumOff val="40000"/>
                      </a:schemeClr>
                    </a:solidFill>
                  </a:tcPr>
                </a:tc>
                <a:tc>
                  <a:txBody>
                    <a:bodyPr/>
                    <a:lstStyle/>
                    <a:p>
                      <a:r>
                        <a:rPr lang="en-GB" sz="1900" b="1" dirty="0"/>
                        <a:t>Nexus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Nexus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Nexus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[Nexus]</a:t>
                      </a:r>
                    </a:p>
                  </a:txBody>
                  <a:tcPr marL="109728" marR="109728" marT="54864" marB="54864" anchor="ctr">
                    <a:solidFill>
                      <a:schemeClr val="bg2">
                        <a:lumMod val="60000"/>
                        <a:lumOff val="40000"/>
                      </a:schemeClr>
                    </a:solidFill>
                  </a:tcPr>
                </a:tc>
                <a:tc>
                  <a:txBody>
                    <a:bodyPr/>
                    <a:lstStyle/>
                    <a:p>
                      <a:r>
                        <a:rPr lang="en-GB" sz="1900" b="1" dirty="0"/>
                        <a:t>Nexus</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510031420"/>
                  </a:ext>
                </a:extLst>
              </a:tr>
              <a:tr h="694944">
                <a:tc>
                  <a:txBody>
                    <a:bodyPr/>
                    <a:lstStyle/>
                    <a:p>
                      <a:r>
                        <a:rPr lang="en-GB" sz="1900" b="1" dirty="0"/>
                        <a:t>Metadata</a:t>
                      </a:r>
                      <a:r>
                        <a:rPr lang="en-GB" sz="1900" b="1" baseline="0" dirty="0"/>
                        <a:t> collection</a:t>
                      </a:r>
                      <a:endParaRPr lang="en-GB" sz="1900" b="1" dirty="0"/>
                    </a:p>
                  </a:txBody>
                  <a:tcPr marL="109728" marR="109728" marT="54864" marB="54864" anchor="ctr">
                    <a:solidFill>
                      <a:schemeClr val="bg2">
                        <a:lumMod val="60000"/>
                        <a:lumOff val="40000"/>
                      </a:schemeClr>
                    </a:solidFill>
                  </a:tcPr>
                </a:tc>
                <a:tc>
                  <a:txBody>
                    <a:bodyPr/>
                    <a:lstStyle/>
                    <a:p>
                      <a:r>
                        <a:rPr lang="en-GB" sz="1900" b="1" dirty="0"/>
                        <a:t>All</a:t>
                      </a:r>
                      <a:r>
                        <a:rPr lang="en-GB" sz="1900" b="1" baseline="0" dirty="0"/>
                        <a:t> BLs</a:t>
                      </a:r>
                      <a:endParaRPr lang="en-GB" sz="1900" b="1" dirty="0"/>
                    </a:p>
                  </a:txBody>
                  <a:tcPr marL="109728" marR="109728" marT="54864" marB="54864" anchor="ctr">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dirty="0"/>
                        <a:t>All</a:t>
                      </a:r>
                      <a:r>
                        <a:rPr lang="en-GB" sz="1900" b="1" baseline="0" dirty="0"/>
                        <a:t> BLs</a:t>
                      </a:r>
                      <a:endParaRPr lang="en-GB" sz="1900" b="1" dirty="0"/>
                    </a:p>
                  </a:txBody>
                  <a:tcPr marL="109728" marR="109728" marT="54864" marB="54864" anchor="ctr">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dirty="0"/>
                        <a:t>All</a:t>
                      </a:r>
                      <a:r>
                        <a:rPr lang="en-GB" sz="1900" b="1" baseline="0" dirty="0"/>
                        <a:t> BLs</a:t>
                      </a:r>
                      <a:endParaRPr lang="en-GB" sz="1900" b="1" dirty="0"/>
                    </a:p>
                  </a:txBody>
                  <a:tcPr marL="109728" marR="109728" marT="54864" marB="54864" anchor="ctr">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dirty="0"/>
                        <a:t>All</a:t>
                      </a:r>
                      <a:r>
                        <a:rPr lang="en-GB" sz="1900" b="1" baseline="0" dirty="0"/>
                        <a:t> BLs</a:t>
                      </a:r>
                      <a:endParaRPr lang="en-GB" sz="1900" b="1" dirty="0"/>
                    </a:p>
                  </a:txBody>
                  <a:tcPr marL="109728" marR="109728" marT="54864" marB="54864" anchor="ctr">
                    <a:solidFill>
                      <a:schemeClr val="bg2">
                        <a:lumMod val="60000"/>
                        <a:lumOff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900" b="1" dirty="0"/>
                        <a:t>All</a:t>
                      </a:r>
                      <a:r>
                        <a:rPr lang="en-GB" sz="1900" b="1" baseline="0" dirty="0"/>
                        <a:t> BLs</a:t>
                      </a:r>
                      <a:endParaRPr lang="en-GB" sz="1900" b="1" dirty="0"/>
                    </a:p>
                  </a:txBody>
                  <a:tcPr marL="109728" marR="109728" marT="54864" marB="54864" anchor="ctr">
                    <a:solidFill>
                      <a:schemeClr val="bg2">
                        <a:lumMod val="60000"/>
                        <a:lumOff val="40000"/>
                      </a:schemeClr>
                    </a:solidFill>
                  </a:tcPr>
                </a:tc>
                <a:tc>
                  <a:txBody>
                    <a:bodyPr/>
                    <a:lstStyle/>
                    <a:p>
                      <a:r>
                        <a:rPr lang="en-GB" sz="1900" b="1" dirty="0"/>
                        <a:t>All</a:t>
                      </a:r>
                      <a:r>
                        <a:rPr lang="en-GB" sz="1900" b="1" baseline="0" dirty="0"/>
                        <a:t> BLs</a:t>
                      </a:r>
                      <a:endParaRPr lang="en-GB" sz="1900" b="1" dirty="0"/>
                    </a:p>
                  </a:txBody>
                  <a:tcPr marL="109728" marR="109728" marT="54864" marB="54864" anchor="ctr">
                    <a:solidFill>
                      <a:schemeClr val="bg2">
                        <a:lumMod val="60000"/>
                        <a:lumOff val="40000"/>
                      </a:schemeClr>
                    </a:solidFill>
                  </a:tcPr>
                </a:tc>
                <a:extLst>
                  <a:ext uri="{0D108BD9-81ED-4DB2-BD59-A6C34878D82A}">
                    <a16:rowId xmlns:a16="http://schemas.microsoft.com/office/drawing/2014/main" val="3803122669"/>
                  </a:ext>
                </a:extLst>
              </a:tr>
              <a:tr h="402336">
                <a:tc>
                  <a:txBody>
                    <a:bodyPr/>
                    <a:lstStyle/>
                    <a:p>
                      <a:r>
                        <a:rPr lang="en-GB" sz="1900" b="1" dirty="0"/>
                        <a:t>DOI</a:t>
                      </a:r>
                      <a:endParaRPr lang="en-GB" sz="1900" dirty="0"/>
                    </a:p>
                  </a:txBody>
                  <a:tcPr marL="109728" marR="109728" marT="54864" marB="54864" anchor="ctr">
                    <a:solidFill>
                      <a:schemeClr val="bg2">
                        <a:lumMod val="60000"/>
                        <a:lumOff val="40000"/>
                      </a:schemeClr>
                    </a:solidFill>
                  </a:tcPr>
                </a:tc>
                <a:tc>
                  <a:txBody>
                    <a:bodyPr/>
                    <a:lstStyle/>
                    <a:p>
                      <a:r>
                        <a:rPr lang="en-GB" sz="1900" b="1" dirty="0"/>
                        <a:t>Yes</a:t>
                      </a:r>
                    </a:p>
                  </a:txBody>
                  <a:tcPr marL="109728" marR="109728" marT="54864" marB="54864" anchor="ctr">
                    <a:solidFill>
                      <a:schemeClr val="bg2">
                        <a:lumMod val="60000"/>
                        <a:lumOff val="40000"/>
                      </a:schemeClr>
                    </a:solidFill>
                  </a:tcPr>
                </a:tc>
                <a:tc>
                  <a:txBody>
                    <a:bodyPr/>
                    <a:lstStyle/>
                    <a:p>
                      <a:r>
                        <a:rPr lang="en-GB" sz="1900" b="1" dirty="0"/>
                        <a:t>Yes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Yes</a:t>
                      </a:r>
                    </a:p>
                  </a:txBody>
                  <a:tcPr marL="109728" marR="109728" marT="54864" marB="54864" anchor="ctr">
                    <a:solidFill>
                      <a:schemeClr val="bg2">
                        <a:lumMod val="60000"/>
                        <a:lumOff val="40000"/>
                      </a:schemeClr>
                    </a:solidFill>
                  </a:tcPr>
                </a:tc>
                <a:tc>
                  <a:txBody>
                    <a:bodyPr/>
                    <a:lstStyle/>
                    <a:p>
                      <a:r>
                        <a:rPr lang="en-GB" sz="1900" b="1" dirty="0"/>
                        <a:t>Yes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Yes</a:t>
                      </a:r>
                    </a:p>
                  </a:txBody>
                  <a:tcPr marL="109728" marR="109728" marT="54864" marB="54864" anchor="ctr">
                    <a:solidFill>
                      <a:schemeClr val="bg2">
                        <a:lumMod val="60000"/>
                        <a:lumOff val="40000"/>
                      </a:schemeClr>
                    </a:solidFill>
                  </a:tcPr>
                </a:tc>
                <a:tc>
                  <a:txBody>
                    <a:bodyPr/>
                    <a:lstStyle/>
                    <a:p>
                      <a:r>
                        <a:rPr lang="en-GB" sz="1900" b="1" dirty="0"/>
                        <a:t>Yes</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5564716"/>
                  </a:ext>
                </a:extLst>
              </a:tr>
              <a:tr h="402336">
                <a:tc>
                  <a:txBody>
                    <a:bodyPr/>
                    <a:lstStyle/>
                    <a:p>
                      <a:r>
                        <a:rPr lang="en-GB" sz="1900" b="1" dirty="0"/>
                        <a:t>Open Data</a:t>
                      </a:r>
                      <a:endParaRPr lang="en-GB" sz="1900" dirty="0"/>
                    </a:p>
                  </a:txBody>
                  <a:tcPr marL="109728" marR="109728" marT="54864" marB="54864" anchor="ctr">
                    <a:solidFill>
                      <a:schemeClr val="bg2">
                        <a:lumMod val="60000"/>
                        <a:lumOff val="40000"/>
                      </a:schemeClr>
                    </a:solidFill>
                  </a:tcPr>
                </a:tc>
                <a:tc>
                  <a:txBody>
                    <a:bodyPr/>
                    <a:lstStyle/>
                    <a:p>
                      <a:r>
                        <a:rPr lang="en-GB" sz="1900" b="1" dirty="0"/>
                        <a:t>Yes</a:t>
                      </a:r>
                    </a:p>
                  </a:txBody>
                  <a:tcPr marL="109728" marR="109728" marT="54864" marB="54864" anchor="ctr">
                    <a:solidFill>
                      <a:schemeClr val="bg2">
                        <a:lumMod val="60000"/>
                        <a:lumOff val="40000"/>
                      </a:schemeClr>
                    </a:solidFill>
                  </a:tcPr>
                </a:tc>
                <a:tc>
                  <a:txBody>
                    <a:bodyPr/>
                    <a:lstStyle/>
                    <a:p>
                      <a:r>
                        <a:rPr lang="en-GB" sz="1900" b="1" dirty="0"/>
                        <a:t>Yes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Yes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Yes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Yes</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Yes</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3238640563"/>
                  </a:ext>
                </a:extLst>
              </a:tr>
              <a:tr h="402336">
                <a:tc>
                  <a:txBody>
                    <a:bodyPr/>
                    <a:lstStyle/>
                    <a:p>
                      <a:r>
                        <a:rPr lang="en-US" sz="1900" b="1" dirty="0"/>
                        <a:t>Common API</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extLst>
                  <a:ext uri="{0D108BD9-81ED-4DB2-BD59-A6C34878D82A}">
                    <a16:rowId xmlns:a16="http://schemas.microsoft.com/office/drawing/2014/main" val="1550010008"/>
                  </a:ext>
                </a:extLst>
              </a:tr>
              <a:tr h="472390">
                <a:tc>
                  <a:txBody>
                    <a:bodyPr/>
                    <a:lstStyle/>
                    <a:p>
                      <a:r>
                        <a:rPr lang="en-US" sz="1900" b="1" dirty="0"/>
                        <a:t>User</a:t>
                      </a:r>
                      <a:r>
                        <a:rPr lang="en-US" sz="1900" b="1" baseline="0" dirty="0"/>
                        <a:t> training</a:t>
                      </a:r>
                      <a:endParaRPr lang="en-US" sz="1900" b="1" dirty="0"/>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tc>
                  <a:txBody>
                    <a:bodyPr/>
                    <a:lstStyle/>
                    <a:p>
                      <a:r>
                        <a:rPr lang="en-US" sz="1900" b="1" dirty="0">
                          <a:solidFill>
                            <a:srgbClr val="FF0000"/>
                          </a:solidFill>
                        </a:rPr>
                        <a:t>Yes</a:t>
                      </a:r>
                    </a:p>
                  </a:txBody>
                  <a:tcPr marL="109728" marR="109728" marT="54864" marB="54864">
                    <a:solidFill>
                      <a:schemeClr val="bg2">
                        <a:lumMod val="60000"/>
                        <a:lumOff val="40000"/>
                      </a:schemeClr>
                    </a:solidFill>
                  </a:tcPr>
                </a:tc>
                <a:extLst>
                  <a:ext uri="{0D108BD9-81ED-4DB2-BD59-A6C34878D82A}">
                    <a16:rowId xmlns:a16="http://schemas.microsoft.com/office/drawing/2014/main" val="3684521146"/>
                  </a:ext>
                </a:extLst>
              </a:tr>
              <a:tr h="694944">
                <a:tc>
                  <a:txBody>
                    <a:bodyPr/>
                    <a:lstStyle/>
                    <a:p>
                      <a:r>
                        <a:rPr lang="en-GB" sz="1900" b="1" dirty="0"/>
                        <a:t>Data Services</a:t>
                      </a:r>
                      <a:endParaRPr lang="en-GB" sz="1900" dirty="0"/>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Prod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Prod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Prod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Prod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Prod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Prod</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3926401378"/>
                  </a:ext>
                </a:extLst>
              </a:tr>
              <a:tr h="601530">
                <a:tc>
                  <a:txBody>
                    <a:bodyPr/>
                    <a:lstStyle/>
                    <a:p>
                      <a:r>
                        <a:rPr lang="en-GB" sz="1900" b="1" dirty="0"/>
                        <a:t>EOSC</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Integrated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Integrated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Integrated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Integrated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Integrated</a:t>
                      </a:r>
                    </a:p>
                  </a:txBody>
                  <a:tcPr marL="109728" marR="109728" marT="54864" marB="54864" anchor="ctr">
                    <a:solidFill>
                      <a:schemeClr val="bg2">
                        <a:lumMod val="60000"/>
                        <a:lumOff val="40000"/>
                      </a:schemeClr>
                    </a:solidFill>
                  </a:tcPr>
                </a:tc>
                <a:tc>
                  <a:txBody>
                    <a:bodyPr/>
                    <a:lstStyle/>
                    <a:p>
                      <a:r>
                        <a:rPr lang="en-GB" sz="1900" b="1" dirty="0">
                          <a:solidFill>
                            <a:srgbClr val="FF0000"/>
                          </a:solidFill>
                        </a:rPr>
                        <a:t>Integrated</a:t>
                      </a:r>
                    </a:p>
                  </a:txBody>
                  <a:tcPr marL="109728" marR="109728" marT="54864" marB="54864" anchor="ctr">
                    <a:solidFill>
                      <a:schemeClr val="bg2">
                        <a:lumMod val="60000"/>
                        <a:lumOff val="40000"/>
                      </a:schemeClr>
                    </a:solidFill>
                  </a:tcPr>
                </a:tc>
                <a:extLst>
                  <a:ext uri="{0D108BD9-81ED-4DB2-BD59-A6C34878D82A}">
                    <a16:rowId xmlns:a16="http://schemas.microsoft.com/office/drawing/2014/main" val="606190957"/>
                  </a:ext>
                </a:extLst>
              </a:tr>
            </a:tbl>
          </a:graphicData>
        </a:graphic>
      </p:graphicFrame>
    </p:spTree>
    <p:extLst>
      <p:ext uri="{BB962C8B-B14F-4D97-AF65-F5344CB8AC3E}">
        <p14:creationId xmlns:p14="http://schemas.microsoft.com/office/powerpoint/2010/main" val="385363445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199053754c5_1_263"/>
          <p:cNvSpPr txBox="1">
            <a:spLocks noGrp="1"/>
          </p:cNvSpPr>
          <p:nvPr>
            <p:ph type="title"/>
          </p:nvPr>
        </p:nvSpPr>
        <p:spPr>
          <a:xfrm>
            <a:off x="457200" y="381000"/>
            <a:ext cx="7310100" cy="4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dirty="0">
                <a:solidFill>
                  <a:srgbClr val="A34874"/>
                </a:solidFill>
              </a:rPr>
              <a:t>The world’s first Open Scientist?</a:t>
            </a:r>
            <a:endParaRPr sz="4000" dirty="0">
              <a:solidFill>
                <a:srgbClr val="A34874"/>
              </a:solidFill>
            </a:endParaRPr>
          </a:p>
        </p:txBody>
      </p:sp>
      <p:sp>
        <p:nvSpPr>
          <p:cNvPr id="57" name="Google Shape;57;g199053754c5_1_263"/>
          <p:cNvSpPr txBox="1">
            <a:spLocks noGrp="1"/>
          </p:cNvSpPr>
          <p:nvPr>
            <p:ph type="body" idx="2"/>
          </p:nvPr>
        </p:nvSpPr>
        <p:spPr>
          <a:xfrm>
            <a:off x="319053" y="1439028"/>
            <a:ext cx="10287000" cy="5093339"/>
          </a:xfrm>
          <a:prstGeom prst="rect">
            <a:avLst/>
          </a:prstGeom>
        </p:spPr>
        <p:txBody>
          <a:bodyPr spcFirstLastPara="1" wrap="square" lIns="91425" tIns="45700" rIns="91425" bIns="45700" anchor="t" anchorCtr="0">
            <a:noAutofit/>
          </a:bodyPr>
          <a:lstStyle/>
          <a:p>
            <a:pPr lvl="0" indent="-457200">
              <a:buFont typeface="+mj-lt"/>
              <a:buAutoNum type="arabicPeriod"/>
            </a:pPr>
            <a:r>
              <a:rPr lang="en-US" dirty="0"/>
              <a:t>The first was never to accept anything as true if I did not have </a:t>
            </a:r>
            <a:br>
              <a:rPr lang="en-US" dirty="0"/>
            </a:br>
            <a:r>
              <a:rPr lang="en-US" dirty="0"/>
              <a:t>evident knowledge of its truth</a:t>
            </a:r>
          </a:p>
          <a:p>
            <a:pPr lvl="0" indent="-457200">
              <a:buFont typeface="+mj-lt"/>
              <a:buAutoNum type="arabicPeriod"/>
            </a:pPr>
            <a:endParaRPr lang="en-US" dirty="0"/>
          </a:p>
          <a:p>
            <a:pPr lvl="0" indent="-457200">
              <a:buFont typeface="+mj-lt"/>
              <a:buAutoNum type="arabicPeriod"/>
            </a:pPr>
            <a:r>
              <a:rPr lang="en-US" dirty="0"/>
              <a:t>The second, to divide each of the difficulties I examined into as many parts as possible and as may be required in order to resolve them better.</a:t>
            </a:r>
          </a:p>
          <a:p>
            <a:pPr lvl="0" indent="-457200">
              <a:buFont typeface="+mj-lt"/>
              <a:buAutoNum type="arabicPeriod"/>
            </a:pPr>
            <a:endParaRPr lang="en-US" dirty="0"/>
          </a:p>
          <a:p>
            <a:pPr lvl="0" indent="-457200">
              <a:buFont typeface="+mj-lt"/>
              <a:buAutoNum type="arabicPeriod"/>
            </a:pPr>
            <a:r>
              <a:rPr lang="en-US" dirty="0"/>
              <a:t>The third, to direct my thoughts in an orderly manner, by beginning with the simplest and most easily known objects in order to ascend little by little, step by step, to knowledge of the most complex, </a:t>
            </a:r>
          </a:p>
          <a:p>
            <a:pPr lvl="0" indent="-457200">
              <a:buFont typeface="+mj-lt"/>
              <a:buAutoNum type="arabicPeriod"/>
            </a:pPr>
            <a:endParaRPr lang="en-US" dirty="0"/>
          </a:p>
          <a:p>
            <a:pPr lvl="0" indent="-457200">
              <a:buFont typeface="+mj-lt"/>
              <a:buAutoNum type="arabicPeriod"/>
            </a:pPr>
            <a:r>
              <a:rPr lang="en-US" dirty="0"/>
              <a:t>And the last, throughout to make enumerations so complete, and reviews so comprehensive, that I could be sure of leaving nothing out</a:t>
            </a:r>
            <a:endParaRPr dirty="0"/>
          </a:p>
        </p:txBody>
      </p:sp>
      <p:pic>
        <p:nvPicPr>
          <p:cNvPr id="6" name="Picture 5">
            <a:extLst>
              <a:ext uri="{FF2B5EF4-FFF2-40B4-BE49-F238E27FC236}">
                <a16:creationId xmlns:a16="http://schemas.microsoft.com/office/drawing/2014/main" id="{580E482C-AE55-486F-B182-8956C4D28595}"/>
              </a:ext>
            </a:extLst>
          </p:cNvPr>
          <p:cNvPicPr>
            <a:picLocks noChangeAspect="1"/>
          </p:cNvPicPr>
          <p:nvPr/>
        </p:nvPicPr>
        <p:blipFill>
          <a:blip r:embed="rId3"/>
          <a:stretch>
            <a:fillRect/>
          </a:stretch>
        </p:blipFill>
        <p:spPr>
          <a:xfrm>
            <a:off x="871468" y="1583240"/>
            <a:ext cx="7184735" cy="4705727"/>
          </a:xfrm>
          <a:prstGeom prst="rect">
            <a:avLst/>
          </a:prstGeom>
        </p:spPr>
      </p:pic>
      <p:pic>
        <p:nvPicPr>
          <p:cNvPr id="10" name="Picture 9">
            <a:extLst>
              <a:ext uri="{FF2B5EF4-FFF2-40B4-BE49-F238E27FC236}">
                <a16:creationId xmlns:a16="http://schemas.microsoft.com/office/drawing/2014/main" id="{DBCA293D-36A8-47A6-AC34-11ECEFABD1BF}"/>
              </a:ext>
            </a:extLst>
          </p:cNvPr>
          <p:cNvPicPr>
            <a:picLocks noChangeAspect="1"/>
          </p:cNvPicPr>
          <p:nvPr/>
        </p:nvPicPr>
        <p:blipFill>
          <a:blip r:embed="rId3"/>
          <a:stretch>
            <a:fillRect/>
          </a:stretch>
        </p:blipFill>
        <p:spPr>
          <a:xfrm>
            <a:off x="9235758" y="15413"/>
            <a:ext cx="2956242" cy="1936225"/>
          </a:xfrm>
          <a:prstGeom prst="rect">
            <a:avLst/>
          </a:prstGeom>
        </p:spPr>
      </p:pic>
    </p:spTree>
    <p:extLst>
      <p:ext uri="{BB962C8B-B14F-4D97-AF65-F5344CB8AC3E}">
        <p14:creationId xmlns:p14="http://schemas.microsoft.com/office/powerpoint/2010/main" val="103109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7">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7">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7">
                                            <p:txEl>
                                              <p:pRg st="6" end="6"/>
                                            </p:txEl>
                                          </p:spTgt>
                                        </p:tgtEl>
                                        <p:attrNameLst>
                                          <p:attrName>style.visibility</p:attrName>
                                        </p:attrNameLst>
                                      </p:cBhvr>
                                      <p:to>
                                        <p:strVal val="visible"/>
                                      </p:to>
                                    </p:set>
                                  </p:childTnLst>
                                </p:cTn>
                              </p:par>
                              <p:par>
                                <p:cTn id="24" presetID="53" presetClass="entr" presetSubtype="16"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199053754c5_1_263"/>
          <p:cNvSpPr txBox="1">
            <a:spLocks noGrp="1"/>
          </p:cNvSpPr>
          <p:nvPr>
            <p:ph type="title"/>
          </p:nvPr>
        </p:nvSpPr>
        <p:spPr>
          <a:xfrm>
            <a:off x="457200" y="381000"/>
            <a:ext cx="8574258" cy="4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rgbClr val="A34874"/>
                </a:solidFill>
              </a:rPr>
              <a:t>Open Access – problems with Elsevier already in 1636?</a:t>
            </a:r>
            <a:endParaRPr dirty="0">
              <a:solidFill>
                <a:srgbClr val="A34874"/>
              </a:solidFill>
            </a:endParaRPr>
          </a:p>
        </p:txBody>
      </p:sp>
      <p:sp>
        <p:nvSpPr>
          <p:cNvPr id="57" name="Google Shape;57;g199053754c5_1_263"/>
          <p:cNvSpPr txBox="1">
            <a:spLocks noGrp="1"/>
          </p:cNvSpPr>
          <p:nvPr>
            <p:ph type="body" idx="2"/>
          </p:nvPr>
        </p:nvSpPr>
        <p:spPr>
          <a:xfrm>
            <a:off x="319053" y="1439028"/>
            <a:ext cx="10287000" cy="5093339"/>
          </a:xfrm>
          <a:prstGeom prst="rect">
            <a:avLst/>
          </a:prstGeom>
        </p:spPr>
        <p:txBody>
          <a:bodyPr spcFirstLastPara="1" wrap="square" lIns="91425" tIns="45700" rIns="91425" bIns="45700" anchor="t" anchorCtr="0">
            <a:noAutofit/>
          </a:bodyPr>
          <a:lstStyle/>
          <a:p>
            <a:r>
              <a:rPr lang="en-GB" b="1" dirty="0"/>
              <a:t>to Mersenne, iii.1636:</a:t>
            </a:r>
          </a:p>
          <a:p>
            <a:pPr marL="76200" indent="0">
              <a:buNone/>
            </a:pPr>
            <a:br>
              <a:rPr lang="en-US" dirty="0"/>
            </a:br>
            <a:r>
              <a:rPr lang="en-US" i="1" dirty="0"/>
              <a:t>About five weeks ago I received your most recent letter, dated 18.1.36; I hadn’t received its predecessor until four or five days before that. I postponed replying to you because I reckoned on being able to tell you soon that I had sent ·my work· to the printer. [This refers to </a:t>
            </a:r>
            <a:r>
              <a:rPr lang="en-US" b="1" i="1" dirty="0"/>
              <a:t>Discourse on the Method, with the Optics, Meteorology, and Geometry</a:t>
            </a:r>
            <a:r>
              <a:rPr lang="en-US" i="1" dirty="0"/>
              <a:t>, published by Jean le Maire of Leiden in June 1637.] That’s why I came here to Leiden, because the </a:t>
            </a:r>
            <a:r>
              <a:rPr lang="en-US" b="1" i="1" dirty="0" err="1"/>
              <a:t>Elseviers</a:t>
            </a:r>
            <a:r>
              <a:rPr lang="en-US" b="1" i="1" dirty="0"/>
              <a:t> have said they would like to be my publishers. But now that they’ve seen me here they seem to think that they have caught me, which has led them to make difficulties; so I have decided to drop them.</a:t>
            </a:r>
            <a:endParaRPr b="1" i="1" dirty="0"/>
          </a:p>
        </p:txBody>
      </p:sp>
      <p:pic>
        <p:nvPicPr>
          <p:cNvPr id="10" name="Picture 9">
            <a:extLst>
              <a:ext uri="{FF2B5EF4-FFF2-40B4-BE49-F238E27FC236}">
                <a16:creationId xmlns:a16="http://schemas.microsoft.com/office/drawing/2014/main" id="{DBCA293D-36A8-47A6-AC34-11ECEFABD1BF}"/>
              </a:ext>
            </a:extLst>
          </p:cNvPr>
          <p:cNvPicPr>
            <a:picLocks noChangeAspect="1"/>
          </p:cNvPicPr>
          <p:nvPr/>
        </p:nvPicPr>
        <p:blipFill>
          <a:blip r:embed="rId3"/>
          <a:stretch>
            <a:fillRect/>
          </a:stretch>
        </p:blipFill>
        <p:spPr>
          <a:xfrm>
            <a:off x="9235758" y="15413"/>
            <a:ext cx="2956242" cy="1936225"/>
          </a:xfrm>
          <a:prstGeom prst="rect">
            <a:avLst/>
          </a:prstGeom>
        </p:spPr>
      </p:pic>
    </p:spTree>
    <p:extLst>
      <p:ext uri="{BB962C8B-B14F-4D97-AF65-F5344CB8AC3E}">
        <p14:creationId xmlns:p14="http://schemas.microsoft.com/office/powerpoint/2010/main" val="204028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xEl>
                                              <p:pRg st="1" end="1"/>
                                            </p:txEl>
                                          </p:spTgt>
                                        </p:tgtEl>
                                        <p:attrNameLst>
                                          <p:attrName>style.visibility</p:attrName>
                                        </p:attrNameLst>
                                      </p:cBhvr>
                                      <p:to>
                                        <p:strVal val="visible"/>
                                      </p:to>
                                    </p:set>
                                  </p:childTnLst>
                                </p:cTn>
                              </p:par>
                              <p:par>
                                <p:cTn id="11" presetID="53" presetClass="entr" presetSubtype="16"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C5FE8-7803-4CFF-9957-E0910447A0EC}"/>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5B5C5A74-B5D0-451D-BEDF-B4091AE87813}"/>
              </a:ext>
            </a:extLst>
          </p:cNvPr>
          <p:cNvSpPr>
            <a:spLocks noGrp="1"/>
          </p:cNvSpPr>
          <p:nvPr>
            <p:ph type="body" idx="1"/>
          </p:nvPr>
        </p:nvSpPr>
        <p:spPr/>
        <p:txBody>
          <a:bodyPr>
            <a:normAutofit fontScale="92500" lnSpcReduction="10000"/>
          </a:bodyPr>
          <a:lstStyle/>
          <a:p>
            <a:endParaRPr lang="en-GB"/>
          </a:p>
        </p:txBody>
      </p:sp>
      <p:sp>
        <p:nvSpPr>
          <p:cNvPr id="4" name="Text Placeholder 3">
            <a:extLst>
              <a:ext uri="{FF2B5EF4-FFF2-40B4-BE49-F238E27FC236}">
                <a16:creationId xmlns:a16="http://schemas.microsoft.com/office/drawing/2014/main" id="{537384F4-AF52-4A87-92EC-BC03B3A1D177}"/>
              </a:ext>
            </a:extLst>
          </p:cNvPr>
          <p:cNvSpPr>
            <a:spLocks noGrp="1"/>
          </p:cNvSpPr>
          <p:nvPr>
            <p:ph type="body" idx="2"/>
          </p:nvPr>
        </p:nvSpPr>
        <p:spPr/>
        <p:txBody>
          <a:bodyPr/>
          <a:lstStyle/>
          <a:p>
            <a:endParaRPr lang="en-GB"/>
          </a:p>
        </p:txBody>
      </p:sp>
      <p:pic>
        <p:nvPicPr>
          <p:cNvPr id="10" name="Picture 9">
            <a:extLst>
              <a:ext uri="{FF2B5EF4-FFF2-40B4-BE49-F238E27FC236}">
                <a16:creationId xmlns:a16="http://schemas.microsoft.com/office/drawing/2014/main" id="{8F528D94-D7AE-4DB9-AAC0-10627002AEF6}"/>
              </a:ext>
            </a:extLst>
          </p:cNvPr>
          <p:cNvPicPr>
            <a:picLocks noChangeAspect="1"/>
          </p:cNvPicPr>
          <p:nvPr/>
        </p:nvPicPr>
        <p:blipFill>
          <a:blip r:embed="rId2"/>
          <a:stretch>
            <a:fillRect/>
          </a:stretch>
        </p:blipFill>
        <p:spPr>
          <a:xfrm>
            <a:off x="0" y="0"/>
            <a:ext cx="9144000" cy="6858000"/>
          </a:xfrm>
          <a:prstGeom prst="rect">
            <a:avLst/>
          </a:prstGeom>
        </p:spPr>
      </p:pic>
      <p:pic>
        <p:nvPicPr>
          <p:cNvPr id="12" name="Picture 11">
            <a:extLst>
              <a:ext uri="{FF2B5EF4-FFF2-40B4-BE49-F238E27FC236}">
                <a16:creationId xmlns:a16="http://schemas.microsoft.com/office/drawing/2014/main" id="{8D0A65A2-7F70-44DF-BDC6-AD7D2B0ED694}"/>
              </a:ext>
            </a:extLst>
          </p:cNvPr>
          <p:cNvPicPr>
            <a:picLocks noChangeAspect="1"/>
          </p:cNvPicPr>
          <p:nvPr/>
        </p:nvPicPr>
        <p:blipFill rotWithShape="1">
          <a:blip r:embed="rId3"/>
          <a:srcRect l="1890" r="26743"/>
          <a:stretch/>
        </p:blipFill>
        <p:spPr>
          <a:xfrm>
            <a:off x="8113382" y="1631069"/>
            <a:ext cx="4078618" cy="3819525"/>
          </a:xfrm>
          <a:prstGeom prst="rect">
            <a:avLst/>
          </a:prstGeom>
        </p:spPr>
      </p:pic>
      <p:sp>
        <p:nvSpPr>
          <p:cNvPr id="9" name="Rectangle 8">
            <a:extLst>
              <a:ext uri="{FF2B5EF4-FFF2-40B4-BE49-F238E27FC236}">
                <a16:creationId xmlns:a16="http://schemas.microsoft.com/office/drawing/2014/main" id="{B8CC36BE-E6EA-4F5B-89AE-6B542E526B04}"/>
              </a:ext>
            </a:extLst>
          </p:cNvPr>
          <p:cNvSpPr/>
          <p:nvPr/>
        </p:nvSpPr>
        <p:spPr>
          <a:xfrm>
            <a:off x="3012229" y="4864762"/>
            <a:ext cx="2628916" cy="400110"/>
          </a:xfrm>
          <a:prstGeom prst="rect">
            <a:avLst/>
          </a:prstGeom>
        </p:spPr>
        <p:txBody>
          <a:bodyPr wrap="square">
            <a:spAutoFit/>
          </a:bodyPr>
          <a:lstStyle/>
          <a:p>
            <a:r>
              <a:rPr lang="en-US" sz="2000" b="1" dirty="0" err="1">
                <a:solidFill>
                  <a:srgbClr val="A34874"/>
                </a:solidFill>
              </a:rPr>
              <a:t>PaN</a:t>
            </a:r>
            <a:r>
              <a:rPr lang="en-US" sz="2000" b="1" dirty="0">
                <a:solidFill>
                  <a:srgbClr val="A34874"/>
                </a:solidFill>
              </a:rPr>
              <a:t> EOSC</a:t>
            </a:r>
            <a:endParaRPr lang="en-GB" sz="2000" b="1" dirty="0"/>
          </a:p>
        </p:txBody>
      </p:sp>
      <p:cxnSp>
        <p:nvCxnSpPr>
          <p:cNvPr id="13" name="Straight Connector 12">
            <a:extLst>
              <a:ext uri="{FF2B5EF4-FFF2-40B4-BE49-F238E27FC236}">
                <a16:creationId xmlns:a16="http://schemas.microsoft.com/office/drawing/2014/main" id="{DD1AD6AF-9470-4A7B-81B0-BDAB2FA206B6}"/>
              </a:ext>
            </a:extLst>
          </p:cNvPr>
          <p:cNvCxnSpPr/>
          <p:nvPr/>
        </p:nvCxnSpPr>
        <p:spPr>
          <a:xfrm>
            <a:off x="3038622" y="4820623"/>
            <a:ext cx="1073599" cy="0"/>
          </a:xfrm>
          <a:prstGeom prst="line">
            <a:avLst/>
          </a:prstGeom>
          <a:ln w="31750">
            <a:solidFill>
              <a:srgbClr val="A348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65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189D-9983-4A98-85AC-261732503EC5}"/>
              </a:ext>
            </a:extLst>
          </p:cNvPr>
          <p:cNvSpPr>
            <a:spLocks noGrp="1"/>
          </p:cNvSpPr>
          <p:nvPr>
            <p:ph type="title"/>
          </p:nvPr>
        </p:nvSpPr>
        <p:spPr>
          <a:xfrm>
            <a:off x="457200" y="381000"/>
            <a:ext cx="4171071" cy="533400"/>
          </a:xfrm>
        </p:spPr>
        <p:txBody>
          <a:bodyPr/>
          <a:lstStyle/>
          <a:p>
            <a:r>
              <a:rPr lang="en-US" sz="4000" dirty="0">
                <a:solidFill>
                  <a:srgbClr val="A34874"/>
                </a:solidFill>
              </a:rPr>
              <a:t>350+ years later</a:t>
            </a:r>
            <a:endParaRPr lang="en-GB" sz="4000" dirty="0">
              <a:solidFill>
                <a:srgbClr val="A34874"/>
              </a:solidFill>
            </a:endParaRPr>
          </a:p>
        </p:txBody>
      </p:sp>
      <p:pic>
        <p:nvPicPr>
          <p:cNvPr id="3" name="Picture 2">
            <a:extLst>
              <a:ext uri="{FF2B5EF4-FFF2-40B4-BE49-F238E27FC236}">
                <a16:creationId xmlns:a16="http://schemas.microsoft.com/office/drawing/2014/main" id="{0E13AAB7-717D-4F75-9D74-CE26523DCBBF}"/>
              </a:ext>
            </a:extLst>
          </p:cNvPr>
          <p:cNvPicPr>
            <a:picLocks noChangeAspect="1"/>
          </p:cNvPicPr>
          <p:nvPr/>
        </p:nvPicPr>
        <p:blipFill>
          <a:blip r:embed="rId2"/>
          <a:stretch>
            <a:fillRect/>
          </a:stretch>
        </p:blipFill>
        <p:spPr>
          <a:xfrm>
            <a:off x="-113817" y="1157275"/>
            <a:ext cx="6568027" cy="5221250"/>
          </a:xfrm>
          <a:prstGeom prst="rect">
            <a:avLst/>
          </a:prstGeom>
        </p:spPr>
      </p:pic>
      <p:pic>
        <p:nvPicPr>
          <p:cNvPr id="4" name="Picture 3">
            <a:extLst>
              <a:ext uri="{FF2B5EF4-FFF2-40B4-BE49-F238E27FC236}">
                <a16:creationId xmlns:a16="http://schemas.microsoft.com/office/drawing/2014/main" id="{D49B2671-848E-4C79-B1AB-2C6918B49712}"/>
              </a:ext>
            </a:extLst>
          </p:cNvPr>
          <p:cNvPicPr>
            <a:picLocks noChangeAspect="1"/>
          </p:cNvPicPr>
          <p:nvPr/>
        </p:nvPicPr>
        <p:blipFill>
          <a:blip r:embed="rId3"/>
          <a:stretch>
            <a:fillRect/>
          </a:stretch>
        </p:blipFill>
        <p:spPr>
          <a:xfrm>
            <a:off x="6355734" y="1157275"/>
            <a:ext cx="5712913" cy="5602251"/>
          </a:xfrm>
          <a:prstGeom prst="rect">
            <a:avLst/>
          </a:prstGeom>
          <a:ln>
            <a:solidFill>
              <a:srgbClr val="A34874"/>
            </a:solidFill>
          </a:ln>
        </p:spPr>
      </p:pic>
    </p:spTree>
    <p:extLst>
      <p:ext uri="{BB962C8B-B14F-4D97-AF65-F5344CB8AC3E}">
        <p14:creationId xmlns:p14="http://schemas.microsoft.com/office/powerpoint/2010/main" val="271343591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199053754c5_1_263"/>
          <p:cNvSpPr txBox="1">
            <a:spLocks noGrp="1"/>
          </p:cNvSpPr>
          <p:nvPr>
            <p:ph type="title"/>
          </p:nvPr>
        </p:nvSpPr>
        <p:spPr>
          <a:xfrm>
            <a:off x="457200" y="381000"/>
            <a:ext cx="7310100" cy="4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6" name="Google Shape;56;g199053754c5_1_263"/>
          <p:cNvSpPr txBox="1">
            <a:spLocks noGrp="1"/>
          </p:cNvSpPr>
          <p:nvPr>
            <p:ph type="body" idx="1"/>
          </p:nvPr>
        </p:nvSpPr>
        <p:spPr>
          <a:xfrm>
            <a:off x="462776" y="1143000"/>
            <a:ext cx="10130700" cy="369300"/>
          </a:xfrm>
          <a:prstGeom prst="rect">
            <a:avLst/>
          </a:prstGeom>
        </p:spPr>
        <p:txBody>
          <a:bodyPr spcFirstLastPara="1" wrap="square" lIns="0" tIns="0" rIns="0" bIns="0" anchor="t" anchorCtr="0">
            <a:normAutofit fontScale="92500" lnSpcReduction="10000"/>
          </a:bodyPr>
          <a:lstStyle/>
          <a:p>
            <a:pPr marL="0" lvl="0" indent="0" algn="l" rtl="0">
              <a:spcBef>
                <a:spcPts val="480"/>
              </a:spcBef>
              <a:spcAft>
                <a:spcPts val="0"/>
              </a:spcAft>
              <a:buNone/>
            </a:pPr>
            <a:endParaRPr/>
          </a:p>
        </p:txBody>
      </p:sp>
      <p:sp>
        <p:nvSpPr>
          <p:cNvPr id="57" name="Google Shape;57;g199053754c5_1_263"/>
          <p:cNvSpPr txBox="1">
            <a:spLocks noGrp="1"/>
          </p:cNvSpPr>
          <p:nvPr>
            <p:ph type="body" idx="2"/>
          </p:nvPr>
        </p:nvSpPr>
        <p:spPr>
          <a:xfrm>
            <a:off x="457200" y="2057400"/>
            <a:ext cx="10287000" cy="9906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a:p>
        </p:txBody>
      </p:sp>
      <p:pic>
        <p:nvPicPr>
          <p:cNvPr id="3" name="Picture 2">
            <a:extLst>
              <a:ext uri="{FF2B5EF4-FFF2-40B4-BE49-F238E27FC236}">
                <a16:creationId xmlns:a16="http://schemas.microsoft.com/office/drawing/2014/main" id="{EFF54AFA-61B9-4E8B-8789-D408209022AF}"/>
              </a:ext>
            </a:extLst>
          </p:cNvPr>
          <p:cNvPicPr>
            <a:picLocks noChangeAspect="1"/>
          </p:cNvPicPr>
          <p:nvPr/>
        </p:nvPicPr>
        <p:blipFill>
          <a:blip r:embed="rId3"/>
          <a:stretch>
            <a:fillRect/>
          </a:stretch>
        </p:blipFill>
        <p:spPr>
          <a:xfrm>
            <a:off x="952500" y="0"/>
            <a:ext cx="10287000" cy="6858000"/>
          </a:xfrm>
          <a:prstGeom prst="rect">
            <a:avLst/>
          </a:prstGeom>
        </p:spPr>
      </p:pic>
      <p:sp>
        <p:nvSpPr>
          <p:cNvPr id="7" name="Rectangle 6">
            <a:extLst>
              <a:ext uri="{FF2B5EF4-FFF2-40B4-BE49-F238E27FC236}">
                <a16:creationId xmlns:a16="http://schemas.microsoft.com/office/drawing/2014/main" id="{C7277E01-A101-46D8-838E-35848A75B117}"/>
              </a:ext>
            </a:extLst>
          </p:cNvPr>
          <p:cNvSpPr/>
          <p:nvPr/>
        </p:nvSpPr>
        <p:spPr>
          <a:xfrm>
            <a:off x="1891964" y="512058"/>
            <a:ext cx="7393371" cy="1169551"/>
          </a:xfrm>
          <a:prstGeom prst="rect">
            <a:avLst/>
          </a:prstGeom>
        </p:spPr>
        <p:txBody>
          <a:bodyPr wrap="none">
            <a:spAutoFit/>
          </a:bodyPr>
          <a:lstStyle/>
          <a:p>
            <a:pPr algn="ctr"/>
            <a:r>
              <a:rPr lang="en-US" sz="3500" b="1" dirty="0">
                <a:solidFill>
                  <a:srgbClr val="4A4E4F"/>
                </a:solidFill>
                <a:latin typeface="Calibri"/>
                <a:cs typeface="Calibri"/>
                <a:sym typeface="Calibri"/>
              </a:rPr>
              <a:t>Enjoy the Closing Event session talks + </a:t>
            </a:r>
            <a:br>
              <a:rPr lang="en-US" sz="3500" b="1" dirty="0">
                <a:solidFill>
                  <a:srgbClr val="4A4E4F"/>
                </a:solidFill>
                <a:latin typeface="Calibri"/>
                <a:cs typeface="Calibri"/>
                <a:sym typeface="Calibri"/>
              </a:rPr>
            </a:br>
            <a:r>
              <a:rPr lang="en-US" sz="3500" b="1" dirty="0">
                <a:solidFill>
                  <a:srgbClr val="4A4E4F"/>
                </a:solidFill>
                <a:latin typeface="Calibri"/>
                <a:cs typeface="Calibri"/>
                <a:sym typeface="Calibri"/>
              </a:rPr>
              <a:t>take part in the discussions + chats!</a:t>
            </a:r>
            <a:endParaRPr lang="en-GB" dirty="0"/>
          </a:p>
        </p:txBody>
      </p:sp>
    </p:spTree>
    <p:extLst>
      <p:ext uri="{BB962C8B-B14F-4D97-AF65-F5344CB8AC3E}">
        <p14:creationId xmlns:p14="http://schemas.microsoft.com/office/powerpoint/2010/main" val="1395244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3"/>
          <p:cNvSpPr txBox="1">
            <a:spLocks noGrp="1"/>
          </p:cNvSpPr>
          <p:nvPr>
            <p:ph type="ctrTitle"/>
          </p:nvPr>
        </p:nvSpPr>
        <p:spPr>
          <a:xfrm>
            <a:off x="1415479" y="3264659"/>
            <a:ext cx="6971704" cy="538609"/>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rgbClr val="4A4E4F"/>
              </a:buClr>
              <a:buSzPts val="3500"/>
              <a:buFont typeface="Calibri"/>
              <a:buNone/>
            </a:pPr>
            <a:r>
              <a:rPr lang="en-US" dirty="0">
                <a:latin typeface="Calibri"/>
                <a:ea typeface="Calibri"/>
                <a:cs typeface="Calibri"/>
                <a:sym typeface="Calibri"/>
              </a:rPr>
              <a:t>Thank you</a:t>
            </a:r>
            <a:endParaRPr dirty="0"/>
          </a:p>
        </p:txBody>
      </p:sp>
      <p:sp>
        <p:nvSpPr>
          <p:cNvPr id="63" name="Google Shape;63;p3"/>
          <p:cNvSpPr txBox="1">
            <a:spLocks noGrp="1"/>
          </p:cNvSpPr>
          <p:nvPr>
            <p:ph type="subTitle" idx="1"/>
          </p:nvPr>
        </p:nvSpPr>
        <p:spPr>
          <a:xfrm>
            <a:off x="1415480" y="4653136"/>
            <a:ext cx="7488900" cy="831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1800" b="0" dirty="0">
                <a:solidFill>
                  <a:srgbClr val="222222"/>
                </a:solidFill>
                <a:highlight>
                  <a:srgbClr val="FFFFFF"/>
                </a:highlight>
              </a:rPr>
              <a:t>andy.gotz@esrf.fr</a:t>
            </a:r>
            <a:endParaRPr sz="1800" b="0" dirty="0">
              <a:solidFill>
                <a:srgbClr val="222222"/>
              </a:solidFill>
              <a:highlight>
                <a:srgbClr val="FFFFFF"/>
              </a:highlight>
            </a:endParaRPr>
          </a:p>
          <a:p>
            <a:pPr marL="0" lvl="0" indent="0" algn="l" rtl="0">
              <a:spcBef>
                <a:spcPts val="0"/>
              </a:spcBef>
              <a:spcAft>
                <a:spcPts val="0"/>
              </a:spcAft>
              <a:buClr>
                <a:srgbClr val="4A4E4F"/>
              </a:buClr>
              <a:buSzPts val="2400"/>
              <a:buNone/>
            </a:pPr>
            <a:endParaRPr sz="1800" dirty="0"/>
          </a:p>
          <a:p>
            <a:pPr marL="0" lvl="0" indent="0" algn="l" rtl="0">
              <a:spcBef>
                <a:spcPts val="0"/>
              </a:spcBef>
              <a:spcAft>
                <a:spcPts val="0"/>
              </a:spcAft>
              <a:buClr>
                <a:srgbClr val="4A4E4F"/>
              </a:buClr>
              <a:buSzPts val="2400"/>
              <a:buNone/>
            </a:pPr>
            <a:endParaRPr sz="1800" dirty="0"/>
          </a:p>
        </p:txBody>
      </p:sp>
      <p:pic>
        <p:nvPicPr>
          <p:cNvPr id="4" name="Picture 3">
            <a:extLst>
              <a:ext uri="{FF2B5EF4-FFF2-40B4-BE49-F238E27FC236}">
                <a16:creationId xmlns:a16="http://schemas.microsoft.com/office/drawing/2014/main" id="{D2142494-1AA3-4E90-A4C4-5147E031A715}"/>
              </a:ext>
            </a:extLst>
          </p:cNvPr>
          <p:cNvPicPr>
            <a:picLocks noChangeAspect="1"/>
          </p:cNvPicPr>
          <p:nvPr/>
        </p:nvPicPr>
        <p:blipFill>
          <a:blip r:embed="rId3"/>
          <a:stretch>
            <a:fillRect/>
          </a:stretch>
        </p:blipFill>
        <p:spPr>
          <a:xfrm>
            <a:off x="4529797" y="3103697"/>
            <a:ext cx="5507483" cy="309887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199053754c5_1_263"/>
          <p:cNvSpPr txBox="1">
            <a:spLocks noGrp="1"/>
          </p:cNvSpPr>
          <p:nvPr>
            <p:ph type="title"/>
          </p:nvPr>
        </p:nvSpPr>
        <p:spPr>
          <a:xfrm>
            <a:off x="457200" y="381000"/>
            <a:ext cx="7310100" cy="4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Project conclusion</a:t>
            </a:r>
            <a:endParaRPr dirty="0"/>
          </a:p>
        </p:txBody>
      </p:sp>
      <p:sp>
        <p:nvSpPr>
          <p:cNvPr id="56" name="Google Shape;56;g199053754c5_1_263"/>
          <p:cNvSpPr txBox="1">
            <a:spLocks noGrp="1"/>
          </p:cNvSpPr>
          <p:nvPr>
            <p:ph type="body" idx="1"/>
          </p:nvPr>
        </p:nvSpPr>
        <p:spPr>
          <a:xfrm>
            <a:off x="462776" y="1143000"/>
            <a:ext cx="10130700" cy="369300"/>
          </a:xfrm>
          <a:prstGeom prst="rect">
            <a:avLst/>
          </a:prstGeom>
        </p:spPr>
        <p:txBody>
          <a:bodyPr spcFirstLastPara="1" wrap="square" lIns="0" tIns="0" rIns="0" bIns="0" anchor="t" anchorCtr="0">
            <a:normAutofit fontScale="92500" lnSpcReduction="10000"/>
          </a:bodyPr>
          <a:lstStyle/>
          <a:p>
            <a:pPr marL="0" lvl="0" indent="0" algn="l" rtl="0">
              <a:spcBef>
                <a:spcPts val="480"/>
              </a:spcBef>
              <a:spcAft>
                <a:spcPts val="0"/>
              </a:spcAft>
              <a:buNone/>
            </a:pPr>
            <a:r>
              <a:rPr lang="en-US" dirty="0"/>
              <a:t>Four years of PaNOSC</a:t>
            </a:r>
            <a:endParaRPr dirty="0"/>
          </a:p>
        </p:txBody>
      </p:sp>
      <p:sp>
        <p:nvSpPr>
          <p:cNvPr id="57" name="Google Shape;57;g199053754c5_1_263"/>
          <p:cNvSpPr txBox="1">
            <a:spLocks noGrp="1"/>
          </p:cNvSpPr>
          <p:nvPr>
            <p:ph type="body" idx="2"/>
          </p:nvPr>
        </p:nvSpPr>
        <p:spPr>
          <a:xfrm>
            <a:off x="457200" y="2057399"/>
            <a:ext cx="10287000" cy="4315265"/>
          </a:xfrm>
          <a:prstGeom prst="rect">
            <a:avLst/>
          </a:prstGeom>
        </p:spPr>
        <p:txBody>
          <a:bodyPr spcFirstLastPara="1" wrap="square" lIns="91425" tIns="45700" rIns="91425" bIns="45700" anchor="t" anchorCtr="0">
            <a:noAutofit/>
          </a:bodyPr>
          <a:lstStyle/>
          <a:p>
            <a:pPr marL="342900" indent="-342900"/>
            <a:r>
              <a:rPr lang="en-US" dirty="0"/>
              <a:t>Team effort has been essential</a:t>
            </a:r>
          </a:p>
          <a:p>
            <a:pPr marL="342900" indent="-342900"/>
            <a:r>
              <a:rPr lang="en-US" dirty="0"/>
              <a:t>WP leaders have been the driving force</a:t>
            </a:r>
          </a:p>
          <a:p>
            <a:pPr marL="342900" indent="-342900"/>
            <a:r>
              <a:rPr lang="en-US" dirty="0"/>
              <a:t>WP members have been the working force</a:t>
            </a:r>
          </a:p>
          <a:p>
            <a:pPr marL="342900" indent="-342900"/>
            <a:r>
              <a:rPr lang="en-US" dirty="0"/>
              <a:t>Project has achieved almost all of its KPIs</a:t>
            </a:r>
          </a:p>
          <a:p>
            <a:pPr marL="342900" indent="-342900"/>
            <a:r>
              <a:rPr lang="en-US" dirty="0"/>
              <a:t>Description of Work for the project steered the project</a:t>
            </a:r>
          </a:p>
          <a:p>
            <a:pPr marL="342900" indent="-342900"/>
            <a:r>
              <a:rPr lang="en-US" dirty="0"/>
              <a:t>COVID-19 was a challenge but also an opportunity e.g. for VISA, remote experiments, data portal, remote collaboration etc.</a:t>
            </a:r>
          </a:p>
          <a:p>
            <a:pPr marL="342900" indent="-342900"/>
            <a:r>
              <a:rPr lang="en-US" dirty="0"/>
              <a:t>Collaboration with </a:t>
            </a:r>
            <a:r>
              <a:rPr lang="en-US" dirty="0" err="1"/>
              <a:t>ExPaNDS</a:t>
            </a:r>
            <a:r>
              <a:rPr lang="en-US" dirty="0"/>
              <a:t> was essential, without it the </a:t>
            </a:r>
            <a:r>
              <a:rPr lang="en-US" dirty="0" err="1"/>
              <a:t>PaN</a:t>
            </a:r>
            <a:r>
              <a:rPr lang="en-US" dirty="0"/>
              <a:t> community would not be in a position to continue as a community</a:t>
            </a:r>
            <a:endParaRPr dirty="0"/>
          </a:p>
        </p:txBody>
      </p:sp>
    </p:spTree>
    <p:extLst>
      <p:ext uri="{BB962C8B-B14F-4D97-AF65-F5344CB8AC3E}">
        <p14:creationId xmlns:p14="http://schemas.microsoft.com/office/powerpoint/2010/main" val="1244087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199053754c5_1_263"/>
          <p:cNvSpPr txBox="1">
            <a:spLocks noGrp="1"/>
          </p:cNvSpPr>
          <p:nvPr>
            <p:ph type="title"/>
          </p:nvPr>
        </p:nvSpPr>
        <p:spPr>
          <a:xfrm>
            <a:off x="457200" y="381000"/>
            <a:ext cx="7310100" cy="44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dirty="0">
                <a:solidFill>
                  <a:srgbClr val="A34874"/>
                </a:solidFill>
              </a:rPr>
              <a:t>Welcome !</a:t>
            </a:r>
            <a:endParaRPr sz="4000" dirty="0">
              <a:solidFill>
                <a:srgbClr val="A34874"/>
              </a:solidFill>
            </a:endParaRPr>
          </a:p>
        </p:txBody>
      </p:sp>
      <p:sp>
        <p:nvSpPr>
          <p:cNvPr id="56" name="Google Shape;56;g199053754c5_1_263"/>
          <p:cNvSpPr txBox="1">
            <a:spLocks noGrp="1"/>
          </p:cNvSpPr>
          <p:nvPr>
            <p:ph type="body" idx="1"/>
          </p:nvPr>
        </p:nvSpPr>
        <p:spPr>
          <a:xfrm>
            <a:off x="462776" y="1143000"/>
            <a:ext cx="10130700" cy="369300"/>
          </a:xfrm>
          <a:prstGeom prst="rect">
            <a:avLst/>
          </a:prstGeom>
        </p:spPr>
        <p:txBody>
          <a:bodyPr spcFirstLastPara="1" wrap="square" lIns="0" tIns="0" rIns="0" bIns="0" anchor="t" anchorCtr="0">
            <a:noAutofit/>
          </a:bodyPr>
          <a:lstStyle/>
          <a:p>
            <a:pPr marL="0" lvl="0" indent="0" algn="l" rtl="0">
              <a:spcBef>
                <a:spcPts val="480"/>
              </a:spcBef>
              <a:spcAft>
                <a:spcPts val="0"/>
              </a:spcAft>
              <a:buNone/>
            </a:pPr>
            <a:r>
              <a:rPr lang="en-US" sz="3600" dirty="0">
                <a:solidFill>
                  <a:srgbClr val="A34874"/>
                </a:solidFill>
              </a:rPr>
              <a:t>To the PaNOSC Closing Event in Grenoble</a:t>
            </a:r>
            <a:endParaRPr sz="3600" dirty="0">
              <a:solidFill>
                <a:srgbClr val="A34874"/>
              </a:solidFill>
            </a:endParaRPr>
          </a:p>
        </p:txBody>
      </p:sp>
      <p:sp>
        <p:nvSpPr>
          <p:cNvPr id="57" name="Google Shape;57;g199053754c5_1_263"/>
          <p:cNvSpPr txBox="1">
            <a:spLocks noGrp="1"/>
          </p:cNvSpPr>
          <p:nvPr>
            <p:ph type="body" idx="2"/>
          </p:nvPr>
        </p:nvSpPr>
        <p:spPr>
          <a:xfrm>
            <a:off x="457200" y="1827900"/>
            <a:ext cx="10287000" cy="4193072"/>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en-US" dirty="0"/>
              <a:t>We are very pleased to welcome all partners + stakeholders:</a:t>
            </a:r>
          </a:p>
          <a:p>
            <a:pPr marL="0" lvl="0" indent="0" algn="l" rtl="0">
              <a:spcBef>
                <a:spcPts val="480"/>
              </a:spcBef>
              <a:spcAft>
                <a:spcPts val="0"/>
              </a:spcAft>
              <a:buNone/>
            </a:pPr>
            <a:endParaRPr lang="en-US" dirty="0"/>
          </a:p>
          <a:p>
            <a:pPr marL="342900" indent="-342900"/>
            <a:r>
              <a:rPr lang="en-US" dirty="0"/>
              <a:t>PaNOSC project members</a:t>
            </a:r>
          </a:p>
          <a:p>
            <a:pPr marL="342900" indent="-342900"/>
            <a:r>
              <a:rPr lang="en-US" dirty="0" err="1"/>
              <a:t>ExPaNDS</a:t>
            </a:r>
            <a:r>
              <a:rPr lang="en-US" dirty="0"/>
              <a:t> project members</a:t>
            </a:r>
          </a:p>
          <a:p>
            <a:pPr marL="342900" indent="-342900"/>
            <a:r>
              <a:rPr lang="en-US" dirty="0"/>
              <a:t>Science Cluster coordinators</a:t>
            </a:r>
          </a:p>
          <a:p>
            <a:pPr marL="342900" indent="-342900"/>
            <a:r>
              <a:rPr lang="en-US" dirty="0"/>
              <a:t>EOSC-Association directors</a:t>
            </a:r>
          </a:p>
          <a:p>
            <a:pPr marL="342900" indent="-342900"/>
            <a:r>
              <a:rPr lang="en-US" dirty="0"/>
              <a:t>National projects – HMC, DAPHNE, NFFA, E-RIHS, …</a:t>
            </a:r>
          </a:p>
          <a:p>
            <a:pPr marL="342900" indent="-342900"/>
            <a:r>
              <a:rPr lang="en-US" dirty="0"/>
              <a:t>Learned societies – IUCr </a:t>
            </a:r>
            <a:r>
              <a:rPr lang="en-US" dirty="0" err="1"/>
              <a:t>CommDat</a:t>
            </a:r>
            <a:endParaRPr lang="en-US" dirty="0"/>
          </a:p>
          <a:p>
            <a:pPr marL="342900" indent="-342900"/>
            <a:r>
              <a:rPr lang="en-US" dirty="0"/>
              <a:t>e-infrastructures, collaborators,  friends, …</a:t>
            </a:r>
          </a:p>
          <a:p>
            <a:pPr marL="0" lvl="0" indent="0" algn="l" rtl="0">
              <a:spcBef>
                <a:spcPts val="480"/>
              </a:spcBef>
              <a:spcAft>
                <a:spcPts val="0"/>
              </a:spcAft>
              <a:buNone/>
            </a:pPr>
            <a:endParaRPr lang="en-US" dirty="0"/>
          </a:p>
          <a:p>
            <a:pPr marL="0" lvl="0" indent="0" algn="l" rtl="0">
              <a:spcBef>
                <a:spcPts val="480"/>
              </a:spcBef>
              <a:spcAft>
                <a:spcPts val="0"/>
              </a:spcAft>
              <a:buNone/>
            </a:pPr>
            <a:endParaRPr dirty="0"/>
          </a:p>
        </p:txBody>
      </p:sp>
      <p:pic>
        <p:nvPicPr>
          <p:cNvPr id="3" name="Picture 2">
            <a:extLst>
              <a:ext uri="{FF2B5EF4-FFF2-40B4-BE49-F238E27FC236}">
                <a16:creationId xmlns:a16="http://schemas.microsoft.com/office/drawing/2014/main" id="{18E9C545-2FB7-4EDB-82D4-287B9DE49C85}"/>
              </a:ext>
            </a:extLst>
          </p:cNvPr>
          <p:cNvPicPr>
            <a:picLocks noChangeAspect="1"/>
          </p:cNvPicPr>
          <p:nvPr/>
        </p:nvPicPr>
        <p:blipFill>
          <a:blip r:embed="rId3"/>
          <a:stretch>
            <a:fillRect/>
          </a:stretch>
        </p:blipFill>
        <p:spPr>
          <a:xfrm>
            <a:off x="7200523" y="2726870"/>
            <a:ext cx="4534277" cy="274777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9168" y="213286"/>
            <a:ext cx="7377659" cy="533400"/>
          </a:xfrm>
        </p:spPr>
        <p:txBody>
          <a:bodyPr/>
          <a:lstStyle/>
          <a:p>
            <a:r>
              <a:rPr lang="en-US" sz="4000" dirty="0">
                <a:solidFill>
                  <a:srgbClr val="254061"/>
                </a:solidFill>
              </a:rPr>
              <a:t>Photons and Neutrons cover  Broad time and length scales</a:t>
            </a:r>
          </a:p>
        </p:txBody>
      </p:sp>
      <p:sp>
        <p:nvSpPr>
          <p:cNvPr id="3" name="Footer Placeholder 2"/>
          <p:cNvSpPr>
            <a:spLocks noGrp="1"/>
          </p:cNvSpPr>
          <p:nvPr>
            <p:ph type="ftr" sz="quarter" idx="10"/>
          </p:nvPr>
        </p:nvSpPr>
        <p:spPr/>
        <p:txBody>
          <a:bodyPr/>
          <a:lstStyle/>
          <a:p>
            <a:pPr fontAlgn="base">
              <a:spcBef>
                <a:spcPct val="0"/>
              </a:spcBef>
              <a:spcAft>
                <a:spcPct val="0"/>
              </a:spcAft>
              <a:defRPr/>
            </a:pPr>
            <a:endParaRPr lang="fr-FR" dirty="0"/>
          </a:p>
        </p:txBody>
      </p:sp>
      <p:sp>
        <p:nvSpPr>
          <p:cNvPr id="4" name="Slide Number Placeholder 3"/>
          <p:cNvSpPr>
            <a:spLocks noGrp="1"/>
          </p:cNvSpPr>
          <p:nvPr>
            <p:ph type="sldNum" sz="quarter" idx="11"/>
          </p:nvPr>
        </p:nvSpPr>
        <p:spPr/>
        <p:txBody>
          <a:bodyPr/>
          <a:lstStyle/>
          <a:p>
            <a:pPr>
              <a:defRPr/>
            </a:pPr>
            <a:r>
              <a:rPr lang="fr-FR" altLang="fr-FR"/>
              <a:t>Page </a:t>
            </a:r>
            <a:fld id="{EA3EFBA3-4378-4227-A008-52EC19BBE977}" type="slidenum">
              <a:rPr lang="fr-FR" altLang="fr-FR" smtClean="0"/>
              <a:pPr>
                <a:defRPr/>
              </a:pPr>
              <a:t>4</a:t>
            </a:fld>
            <a:endParaRPr lang="fr-FR" altLang="fr-FR" dirty="0"/>
          </a:p>
        </p:txBody>
      </p:sp>
      <p:sp>
        <p:nvSpPr>
          <p:cNvPr id="6" name="Slide Number"/>
          <p:cNvSpPr txBox="1">
            <a:spLocks/>
          </p:cNvSpPr>
          <p:nvPr/>
        </p:nvSpPr>
        <p:spPr>
          <a:xfrm>
            <a:off x="10050835" y="5899927"/>
            <a:ext cx="159965" cy="216456"/>
          </a:xfrm>
          <a:prstGeom prst="rect">
            <a:avLst/>
          </a:prstGeom>
          <a:extLst>
            <a:ext uri="{C572A759-6A51-4108-AA02-DFA0A04FC94B}">
              <ma14:wrappingTextBoxFlag xmlns="" xmlns:ma14="http://schemas.microsoft.com/office/mac/drawingml/2011/main" val="1"/>
            </a:ext>
          </a:extLst>
        </p:spPr>
        <p:txBody>
          <a:bodyPr/>
          <a:lstStyle>
            <a:defPPr>
              <a:defRPr lang="fr-FR"/>
            </a:defPPr>
            <a:lvl1pPr algn="l" defTabSz="535741" rtl="0" fontAlgn="base">
              <a:spcBef>
                <a:spcPct val="0"/>
              </a:spcBef>
              <a:spcAft>
                <a:spcPct val="0"/>
              </a:spcAft>
              <a:defRPr sz="703" kern="1200">
                <a:solidFill>
                  <a:schemeClr val="tx1"/>
                </a:solidFill>
                <a:uFill>
                  <a:solidFill>
                    <a:srgbClr val="888888"/>
                  </a:solidFill>
                </a:uFill>
                <a:latin typeface="Arial" pitchFamily="34" charset="0"/>
                <a:ea typeface="+mn-ea"/>
                <a:cs typeface="Arial" pitchFamily="34" charset="0"/>
              </a:defRPr>
            </a:lvl1pPr>
            <a:lvl2pPr marL="405216" algn="l" rtl="0" fontAlgn="base">
              <a:spcBef>
                <a:spcPct val="0"/>
              </a:spcBef>
              <a:spcAft>
                <a:spcPct val="0"/>
              </a:spcAft>
              <a:defRPr kern="1200">
                <a:solidFill>
                  <a:schemeClr val="tx1"/>
                </a:solidFill>
                <a:latin typeface="Arial" pitchFamily="34" charset="0"/>
                <a:ea typeface="+mn-ea"/>
                <a:cs typeface="Arial" pitchFamily="34" charset="0"/>
              </a:defRPr>
            </a:lvl2pPr>
            <a:lvl3pPr marL="810433" algn="l" rtl="0" fontAlgn="base">
              <a:spcBef>
                <a:spcPct val="0"/>
              </a:spcBef>
              <a:spcAft>
                <a:spcPct val="0"/>
              </a:spcAft>
              <a:defRPr kern="1200">
                <a:solidFill>
                  <a:schemeClr val="tx1"/>
                </a:solidFill>
                <a:latin typeface="Arial" pitchFamily="34" charset="0"/>
                <a:ea typeface="+mn-ea"/>
                <a:cs typeface="Arial" pitchFamily="34" charset="0"/>
              </a:defRPr>
            </a:lvl3pPr>
            <a:lvl4pPr marL="1215649" algn="l" rtl="0" fontAlgn="base">
              <a:spcBef>
                <a:spcPct val="0"/>
              </a:spcBef>
              <a:spcAft>
                <a:spcPct val="0"/>
              </a:spcAft>
              <a:defRPr kern="1200">
                <a:solidFill>
                  <a:schemeClr val="tx1"/>
                </a:solidFill>
                <a:latin typeface="Arial" pitchFamily="34" charset="0"/>
                <a:ea typeface="+mn-ea"/>
                <a:cs typeface="Arial" pitchFamily="34" charset="0"/>
              </a:defRPr>
            </a:lvl4pPr>
            <a:lvl5pPr marL="1620865" algn="l" rtl="0" fontAlgn="base">
              <a:spcBef>
                <a:spcPct val="0"/>
              </a:spcBef>
              <a:spcAft>
                <a:spcPct val="0"/>
              </a:spcAft>
              <a:defRPr kern="1200">
                <a:solidFill>
                  <a:schemeClr val="tx1"/>
                </a:solidFill>
                <a:latin typeface="Arial" pitchFamily="34" charset="0"/>
                <a:ea typeface="+mn-ea"/>
                <a:cs typeface="Arial" pitchFamily="34" charset="0"/>
              </a:defRPr>
            </a:lvl5pPr>
            <a:lvl6pPr marL="2026082" algn="l" defTabSz="810433" rtl="0" eaLnBrk="1" latinLnBrk="0" hangingPunct="1">
              <a:defRPr kern="1200">
                <a:solidFill>
                  <a:schemeClr val="tx1"/>
                </a:solidFill>
                <a:latin typeface="Arial" pitchFamily="34" charset="0"/>
                <a:ea typeface="+mn-ea"/>
                <a:cs typeface="Arial" pitchFamily="34" charset="0"/>
              </a:defRPr>
            </a:lvl6pPr>
            <a:lvl7pPr marL="2431298" algn="l" defTabSz="810433" rtl="0" eaLnBrk="1" latinLnBrk="0" hangingPunct="1">
              <a:defRPr kern="1200">
                <a:solidFill>
                  <a:schemeClr val="tx1"/>
                </a:solidFill>
                <a:latin typeface="Arial" pitchFamily="34" charset="0"/>
                <a:ea typeface="+mn-ea"/>
                <a:cs typeface="Arial" pitchFamily="34" charset="0"/>
              </a:defRPr>
            </a:lvl7pPr>
            <a:lvl8pPr marL="2836515" algn="l" defTabSz="810433" rtl="0" eaLnBrk="1" latinLnBrk="0" hangingPunct="1">
              <a:defRPr kern="1200">
                <a:solidFill>
                  <a:schemeClr val="tx1"/>
                </a:solidFill>
                <a:latin typeface="Arial" pitchFamily="34" charset="0"/>
                <a:ea typeface="+mn-ea"/>
                <a:cs typeface="Arial" pitchFamily="34" charset="0"/>
              </a:defRPr>
            </a:lvl8pPr>
            <a:lvl9pPr marL="3241731" algn="l" defTabSz="810433" rtl="0" eaLnBrk="1" latinLnBrk="0" hangingPunct="1">
              <a:defRPr kern="1200">
                <a:solidFill>
                  <a:schemeClr val="tx1"/>
                </a:solidFill>
                <a:latin typeface="Arial" pitchFamily="34" charset="0"/>
                <a:ea typeface="+mn-ea"/>
                <a:cs typeface="Arial" pitchFamily="34" charset="0"/>
              </a:defRPr>
            </a:lvl9pPr>
          </a:lstStyle>
          <a:p>
            <a:fld id="{86CB4B4D-7CA3-9044-876B-883B54F8677D}" type="slidenum">
              <a:rPr lang="en-GB" sz="844"/>
              <a:pPr/>
              <a:t>4</a:t>
            </a:fld>
            <a:endParaRPr lang="en-GB" sz="844"/>
          </a:p>
        </p:txBody>
      </p:sp>
      <p:grpSp>
        <p:nvGrpSpPr>
          <p:cNvPr id="7" name="Group"/>
          <p:cNvGrpSpPr/>
          <p:nvPr/>
        </p:nvGrpSpPr>
        <p:grpSpPr>
          <a:xfrm>
            <a:off x="4030340" y="1124282"/>
            <a:ext cx="6248401" cy="5461002"/>
            <a:chOff x="0" y="0"/>
            <a:chExt cx="8886613" cy="7766756"/>
          </a:xfrm>
        </p:grpSpPr>
        <p:sp>
          <p:nvSpPr>
            <p:cNvPr id="8" name="Rounded Rectangle"/>
            <p:cNvSpPr/>
            <p:nvPr/>
          </p:nvSpPr>
          <p:spPr>
            <a:xfrm>
              <a:off x="0" y="0"/>
              <a:ext cx="8886613" cy="1808390"/>
            </a:xfrm>
            <a:prstGeom prst="roundRect">
              <a:avLst>
                <a:gd name="adj" fmla="val 5273"/>
              </a:avLst>
            </a:prstGeom>
            <a:solidFill>
              <a:srgbClr val="254061"/>
            </a:solidFill>
            <a:ln w="12700" cap="flat">
              <a:noFill/>
              <a:miter lim="400000"/>
            </a:ln>
            <a:effectLst>
              <a:outerShdw blurRad="12700" dir="5400000" rotWithShape="0">
                <a:srgbClr val="000000">
                  <a:alpha val="35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9" name="Rounded Rectangle"/>
            <p:cNvSpPr/>
            <p:nvPr/>
          </p:nvSpPr>
          <p:spPr>
            <a:xfrm>
              <a:off x="90419" y="90419"/>
              <a:ext cx="1806582" cy="1627552"/>
            </a:xfrm>
            <a:prstGeom prst="roundRect">
              <a:avLst>
                <a:gd name="adj" fmla="val 5273"/>
              </a:avLst>
            </a:prstGeom>
            <a:blipFill rotWithShape="1">
              <a:blip r:embed="rId2"/>
              <a:srcRect/>
              <a:stretch>
                <a:fillRect/>
              </a:stretch>
            </a:blipFill>
            <a:ln w="12700" cap="flat">
              <a:noFill/>
              <a:miter lim="400000"/>
            </a:ln>
            <a:effectLst>
              <a:outerShdw blurRad="12700" dir="5400000" rotWithShape="0">
                <a:srgbClr val="000000">
                  <a:alpha val="38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0" name="ANGSTROMS AND PICOSECONDS…"/>
            <p:cNvSpPr txBox="1"/>
            <p:nvPr/>
          </p:nvSpPr>
          <p:spPr>
            <a:xfrm>
              <a:off x="1897001" y="0"/>
              <a:ext cx="6989612" cy="11471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defTabSz="642889">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ANGSTROMS AND PICOSECONDS</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electronic and magnetic structure </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strongly correlated electron systems</a:t>
              </a:r>
            </a:p>
          </p:txBody>
        </p:sp>
        <p:sp>
          <p:nvSpPr>
            <p:cNvPr id="11" name="Rounded Rectangle"/>
            <p:cNvSpPr/>
            <p:nvPr/>
          </p:nvSpPr>
          <p:spPr>
            <a:xfrm>
              <a:off x="0" y="1986122"/>
              <a:ext cx="8886613" cy="1808390"/>
            </a:xfrm>
            <a:prstGeom prst="roundRect">
              <a:avLst>
                <a:gd name="adj" fmla="val 5273"/>
              </a:avLst>
            </a:prstGeom>
            <a:solidFill>
              <a:srgbClr val="254061"/>
            </a:solidFill>
            <a:ln w="12700" cap="flat">
              <a:noFill/>
              <a:miter lim="400000"/>
            </a:ln>
            <a:effectLst>
              <a:outerShdw blurRad="12700" dir="5400000" rotWithShape="0">
                <a:srgbClr val="000000">
                  <a:alpha val="35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2" name="Rounded Rectangle"/>
            <p:cNvSpPr/>
            <p:nvPr/>
          </p:nvSpPr>
          <p:spPr>
            <a:xfrm>
              <a:off x="90419" y="2076541"/>
              <a:ext cx="1806582" cy="1627552"/>
            </a:xfrm>
            <a:prstGeom prst="roundRect">
              <a:avLst>
                <a:gd name="adj" fmla="val 5273"/>
              </a:avLst>
            </a:prstGeom>
            <a:blipFill rotWithShape="1">
              <a:blip r:embed="rId3"/>
              <a:srcRect/>
              <a:stretch>
                <a:fillRect/>
              </a:stretch>
            </a:blipFill>
            <a:ln w="12700" cap="flat">
              <a:noFill/>
              <a:miter lim="400000"/>
            </a:ln>
            <a:effectLst>
              <a:outerShdw blurRad="12700" dir="5400000" rotWithShape="0">
                <a:srgbClr val="000000">
                  <a:alpha val="38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3" name="NANOMETRES AND NANOSECONDS…"/>
            <p:cNvSpPr txBox="1"/>
            <p:nvPr/>
          </p:nvSpPr>
          <p:spPr>
            <a:xfrm>
              <a:off x="1897001" y="1986121"/>
              <a:ext cx="6989612" cy="11471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defTabSz="642889">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NANOMETRES AND NANOSECONDS</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chemical structure and dynamics</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structure/property relationships</a:t>
              </a:r>
            </a:p>
          </p:txBody>
        </p:sp>
        <p:sp>
          <p:nvSpPr>
            <p:cNvPr id="14" name="Rounded Rectangle"/>
            <p:cNvSpPr/>
            <p:nvPr/>
          </p:nvSpPr>
          <p:spPr>
            <a:xfrm>
              <a:off x="0" y="3972243"/>
              <a:ext cx="8886613" cy="1808391"/>
            </a:xfrm>
            <a:prstGeom prst="roundRect">
              <a:avLst>
                <a:gd name="adj" fmla="val 5273"/>
              </a:avLst>
            </a:prstGeom>
            <a:solidFill>
              <a:srgbClr val="254061"/>
            </a:solidFill>
            <a:ln w="12700" cap="flat">
              <a:noFill/>
              <a:miter lim="400000"/>
            </a:ln>
            <a:effectLst>
              <a:outerShdw blurRad="12700" dir="5400000" rotWithShape="0">
                <a:srgbClr val="000000">
                  <a:alpha val="35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5" name="Rounded Rectangle"/>
            <p:cNvSpPr/>
            <p:nvPr/>
          </p:nvSpPr>
          <p:spPr>
            <a:xfrm>
              <a:off x="90419" y="4062663"/>
              <a:ext cx="1806582" cy="1627551"/>
            </a:xfrm>
            <a:prstGeom prst="roundRect">
              <a:avLst>
                <a:gd name="adj" fmla="val 5273"/>
              </a:avLst>
            </a:prstGeom>
            <a:blipFill rotWithShape="1">
              <a:blip r:embed="rId4"/>
              <a:srcRect/>
              <a:stretch>
                <a:fillRect/>
              </a:stretch>
            </a:blipFill>
            <a:ln w="12700" cap="flat">
              <a:noFill/>
              <a:miter lim="400000"/>
            </a:ln>
            <a:effectLst>
              <a:outerShdw blurRad="12700" dir="5400000" rotWithShape="0">
                <a:srgbClr val="000000">
                  <a:alpha val="38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6" name="MICRONS AND MICROSECONDS…"/>
            <p:cNvSpPr txBox="1"/>
            <p:nvPr/>
          </p:nvSpPr>
          <p:spPr>
            <a:xfrm>
              <a:off x="1897001" y="3972243"/>
              <a:ext cx="6989612" cy="11471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defTabSz="642889">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MICRONS AND MICROSECONDS</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interfaces, micelles, etc.</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protein structure and dynamics</a:t>
              </a:r>
            </a:p>
          </p:txBody>
        </p:sp>
        <p:sp>
          <p:nvSpPr>
            <p:cNvPr id="17" name="Rounded Rectangle"/>
            <p:cNvSpPr/>
            <p:nvPr/>
          </p:nvSpPr>
          <p:spPr>
            <a:xfrm>
              <a:off x="0" y="5958366"/>
              <a:ext cx="8886613" cy="1808390"/>
            </a:xfrm>
            <a:prstGeom prst="roundRect">
              <a:avLst>
                <a:gd name="adj" fmla="val 5273"/>
              </a:avLst>
            </a:prstGeom>
            <a:solidFill>
              <a:srgbClr val="254061"/>
            </a:solidFill>
            <a:ln w="12700" cap="flat">
              <a:noFill/>
              <a:miter lim="400000"/>
            </a:ln>
            <a:effectLst>
              <a:outerShdw blurRad="12700" dir="5400000" rotWithShape="0">
                <a:srgbClr val="000000">
                  <a:alpha val="35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8" name="Rounded Rectangle"/>
            <p:cNvSpPr/>
            <p:nvPr/>
          </p:nvSpPr>
          <p:spPr>
            <a:xfrm>
              <a:off x="90419" y="6048785"/>
              <a:ext cx="1806582" cy="1627552"/>
            </a:xfrm>
            <a:prstGeom prst="roundRect">
              <a:avLst>
                <a:gd name="adj" fmla="val 5273"/>
              </a:avLst>
            </a:prstGeom>
            <a:blipFill rotWithShape="1">
              <a:blip r:embed="rId5"/>
              <a:srcRect/>
              <a:stretch>
                <a:fillRect/>
              </a:stretch>
            </a:blipFill>
            <a:ln w="12700" cap="flat">
              <a:noFill/>
              <a:miter lim="400000"/>
            </a:ln>
            <a:effectLst>
              <a:outerShdw blurRad="12700" dir="5400000" rotWithShape="0">
                <a:srgbClr val="000000">
                  <a:alpha val="38000"/>
                </a:srgbClr>
              </a:outerShdw>
            </a:effectLst>
          </p:spPr>
          <p:txBody>
            <a:bodyPr wrap="square" lIns="45719" tIns="45719" rIns="45719" bIns="45719" numCol="1" anchor="ctr">
              <a:noAutofit/>
            </a:bodyPr>
            <a:lstStyle/>
            <a:p>
              <a:pPr defTabSz="642889">
                <a:defRPr sz="1800" b="0">
                  <a:uFill>
                    <a:solidFill>
                      <a:srgbClr val="000000"/>
                    </a:solidFill>
                  </a:uFill>
                  <a:latin typeface="Calibri"/>
                  <a:ea typeface="Calibri"/>
                  <a:cs typeface="Calibri"/>
                  <a:sym typeface="Calibri"/>
                </a:defRPr>
              </a:pPr>
              <a:endParaRPr sz="1266"/>
            </a:p>
          </p:txBody>
        </p:sp>
        <p:sp>
          <p:nvSpPr>
            <p:cNvPr id="19" name="METRES AND MONTHS…"/>
            <p:cNvSpPr txBox="1"/>
            <p:nvPr/>
          </p:nvSpPr>
          <p:spPr>
            <a:xfrm>
              <a:off x="1897001" y="5958365"/>
              <a:ext cx="6989612" cy="11471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defTabSz="642889">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METRES AND MONTHS</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sz="1547" dirty="0">
                  <a:solidFill>
                    <a:srgbClr val="FFFF00"/>
                  </a:solidFill>
                  <a:uFill>
                    <a:solidFill>
                      <a:srgbClr val="FFFF00"/>
                    </a:solidFill>
                  </a:uFill>
                  <a:latin typeface="Helvetica" panose="020B0604020202020204" pitchFamily="34" charset="0"/>
                  <a:cs typeface="Helvetica" panose="020B0604020202020204" pitchFamily="34" charset="0"/>
                </a:rPr>
                <a:t>engineering measurements, heritage science</a:t>
              </a:r>
            </a:p>
            <a:p>
              <a:pPr marL="196438" indent="-196438" defTabSz="642889">
                <a:buClr>
                  <a:srgbClr val="FFFF00"/>
                </a:buClr>
                <a:buSzPct val="100000"/>
                <a:buChar char="•"/>
                <a:defRPr sz="2200" b="0">
                  <a:solidFill>
                    <a:srgbClr val="FFFFFF"/>
                  </a:solidFill>
                  <a:uFill>
                    <a:solidFill>
                      <a:srgbClr val="FFFFFF"/>
                    </a:solidFill>
                  </a:uFill>
                  <a:latin typeface="Calibri"/>
                  <a:ea typeface="Calibri"/>
                  <a:cs typeface="Calibri"/>
                  <a:sym typeface="Calibri"/>
                </a:defRPr>
              </a:pPr>
              <a:r>
                <a:rPr lang="en-US" sz="1547" dirty="0">
                  <a:solidFill>
                    <a:srgbClr val="FFFF00"/>
                  </a:solidFill>
                  <a:uFill>
                    <a:solidFill>
                      <a:srgbClr val="FFFF00"/>
                    </a:solidFill>
                  </a:uFill>
                  <a:latin typeface="Helvetica" panose="020B0604020202020204" pitchFamily="34" charset="0"/>
                  <a:cs typeface="Helvetica" panose="020B0604020202020204" pitchFamily="34" charset="0"/>
                </a:rPr>
                <a:t>Imaging, </a:t>
              </a:r>
              <a:r>
                <a:rPr sz="1547" dirty="0">
                  <a:solidFill>
                    <a:srgbClr val="FFFF00"/>
                  </a:solidFill>
                  <a:uFill>
                    <a:solidFill>
                      <a:srgbClr val="FFFF00"/>
                    </a:solidFill>
                  </a:uFill>
                  <a:latin typeface="Helvetica" panose="020B0604020202020204" pitchFamily="34" charset="0"/>
                  <a:cs typeface="Helvetica" panose="020B0604020202020204" pitchFamily="34" charset="0"/>
                </a:rPr>
                <a:t>tomography, </a:t>
              </a:r>
              <a:r>
                <a:rPr lang="en-US" sz="1547" dirty="0">
                  <a:solidFill>
                    <a:srgbClr val="FFFF00"/>
                  </a:solidFill>
                  <a:uFill>
                    <a:solidFill>
                      <a:srgbClr val="FFFF00"/>
                    </a:solidFill>
                  </a:uFill>
                  <a:latin typeface="Helvetica" panose="020B0604020202020204" pitchFamily="34" charset="0"/>
                  <a:cs typeface="Helvetica" panose="020B0604020202020204" pitchFamily="34" charset="0"/>
                </a:rPr>
                <a:t>strain &amp;</a:t>
              </a:r>
              <a:r>
                <a:rPr sz="1547" dirty="0">
                  <a:solidFill>
                    <a:srgbClr val="FFFF00"/>
                  </a:solidFill>
                  <a:uFill>
                    <a:solidFill>
                      <a:srgbClr val="FFFF00"/>
                    </a:solidFill>
                  </a:uFill>
                  <a:latin typeface="Helvetica" panose="020B0604020202020204" pitchFamily="34" charset="0"/>
                  <a:cs typeface="Helvetica" panose="020B0604020202020204" pitchFamily="34" charset="0"/>
                </a:rPr>
                <a:t> stress, etc.</a:t>
              </a:r>
            </a:p>
          </p:txBody>
        </p:sp>
      </p:grpSp>
      <p:grpSp>
        <p:nvGrpSpPr>
          <p:cNvPr id="20" name="Group"/>
          <p:cNvGrpSpPr/>
          <p:nvPr/>
        </p:nvGrpSpPr>
        <p:grpSpPr>
          <a:xfrm>
            <a:off x="1790925" y="1175844"/>
            <a:ext cx="2185853" cy="4700985"/>
            <a:chOff x="64414" y="0"/>
            <a:chExt cx="3108766" cy="6685845"/>
          </a:xfrm>
        </p:grpSpPr>
        <p:sp>
          <p:nvSpPr>
            <p:cNvPr id="21" name="PHYSICS"/>
            <p:cNvSpPr txBox="1"/>
            <p:nvPr/>
          </p:nvSpPr>
          <p:spPr>
            <a:xfrm>
              <a:off x="1801636" y="0"/>
              <a:ext cx="1371540" cy="4699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r" defTabSz="914400">
                <a:defRPr sz="2200" cap="all">
                  <a:solidFill>
                    <a:srgbClr val="5177AC"/>
                  </a:solidFill>
                  <a:uFill>
                    <a:solidFill>
                      <a:srgbClr val="5177AC"/>
                    </a:solidFill>
                  </a:uFill>
                  <a:latin typeface="Helvetica"/>
                  <a:ea typeface="Helvetica"/>
                  <a:cs typeface="Helvetica"/>
                  <a:sym typeface="Helvetica"/>
                </a:defRPr>
              </a:lvl1pPr>
            </a:lstStyle>
            <a:p>
              <a:pPr>
                <a:defRPr b="0" cap="none">
                  <a:solidFill>
                    <a:srgbClr val="000000"/>
                  </a:solidFill>
                  <a:uFill>
                    <a:solidFill>
                      <a:srgbClr val="000000"/>
                    </a:solidFill>
                  </a:uFill>
                  <a:latin typeface="Calibri"/>
                  <a:ea typeface="Calibri"/>
                  <a:cs typeface="Calibri"/>
                  <a:sym typeface="Calibri"/>
                </a:defRPr>
              </a:pPr>
              <a:r>
                <a:rPr sz="1547" b="1" dirty="0">
                  <a:solidFill>
                    <a:srgbClr val="0070C0"/>
                  </a:solidFill>
                  <a:latin typeface="Helvetica" panose="020B0604020202020204" pitchFamily="34" charset="0"/>
                  <a:cs typeface="Helvetica" panose="020B0604020202020204" pitchFamily="34" charset="0"/>
                </a:rPr>
                <a:t>PHYSICS</a:t>
              </a:r>
            </a:p>
          </p:txBody>
        </p:sp>
        <p:sp>
          <p:nvSpPr>
            <p:cNvPr id="22" name="CHEMISTRY"/>
            <p:cNvSpPr txBox="1"/>
            <p:nvPr/>
          </p:nvSpPr>
          <p:spPr>
            <a:xfrm>
              <a:off x="1379867" y="2001786"/>
              <a:ext cx="1793308" cy="4699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r" defTabSz="914400">
                <a:defRPr sz="2200" cap="all">
                  <a:solidFill>
                    <a:srgbClr val="5177AC"/>
                  </a:solidFill>
                  <a:uFill>
                    <a:solidFill>
                      <a:srgbClr val="5177AC"/>
                    </a:solidFill>
                  </a:uFill>
                  <a:latin typeface="Helvetica"/>
                  <a:ea typeface="Helvetica"/>
                  <a:cs typeface="Helvetica"/>
                  <a:sym typeface="Helvetica"/>
                </a:defRPr>
              </a:lvl1pPr>
            </a:lstStyle>
            <a:p>
              <a:pPr>
                <a:defRPr b="0" cap="none">
                  <a:solidFill>
                    <a:srgbClr val="000000"/>
                  </a:solidFill>
                  <a:uFill>
                    <a:solidFill>
                      <a:srgbClr val="000000"/>
                    </a:solidFill>
                  </a:uFill>
                  <a:latin typeface="Calibri"/>
                  <a:ea typeface="Calibri"/>
                  <a:cs typeface="Calibri"/>
                  <a:sym typeface="Calibri"/>
                </a:defRPr>
              </a:pPr>
              <a:r>
                <a:rPr sz="1547" b="1" dirty="0">
                  <a:solidFill>
                    <a:srgbClr val="0070C0"/>
                  </a:solidFill>
                  <a:latin typeface="Helvetica" panose="020B0604020202020204" pitchFamily="34" charset="0"/>
                  <a:cs typeface="Helvetica" panose="020B0604020202020204" pitchFamily="34" charset="0"/>
                </a:rPr>
                <a:t>CHEMISTRY</a:t>
              </a:r>
            </a:p>
          </p:txBody>
        </p:sp>
        <p:sp>
          <p:nvSpPr>
            <p:cNvPr id="23" name="SOFT MATTER &amp; BIOLOGY"/>
            <p:cNvSpPr txBox="1"/>
            <p:nvPr/>
          </p:nvSpPr>
          <p:spPr>
            <a:xfrm>
              <a:off x="1033333" y="3857759"/>
              <a:ext cx="2139840" cy="8085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r" defTabSz="642889">
                <a:defRPr sz="2200" b="0">
                  <a:uFill>
                    <a:solidFill>
                      <a:srgbClr val="000000"/>
                    </a:solidFill>
                  </a:uFill>
                  <a:latin typeface="Calibri"/>
                  <a:ea typeface="Calibri"/>
                  <a:cs typeface="Calibri"/>
                  <a:sym typeface="Calibri"/>
                </a:defRPr>
              </a:pPr>
              <a:r>
                <a:rPr sz="1547" b="1" cap="all" dirty="0">
                  <a:solidFill>
                    <a:srgbClr val="5177AC"/>
                  </a:solidFill>
                  <a:uFill>
                    <a:solidFill>
                      <a:srgbClr val="5177AC"/>
                    </a:solidFill>
                  </a:uFill>
                  <a:latin typeface="Helvetica"/>
                  <a:ea typeface="Helvetica"/>
                  <a:cs typeface="Helvetica"/>
                  <a:sym typeface="Helvetica"/>
                </a:rPr>
                <a:t>SOFT MATTER</a:t>
              </a:r>
              <a:br>
                <a:rPr sz="1547" b="1" cap="all" dirty="0">
                  <a:solidFill>
                    <a:srgbClr val="5177AC"/>
                  </a:solidFill>
                  <a:uFill>
                    <a:solidFill>
                      <a:srgbClr val="5177AC"/>
                    </a:solidFill>
                  </a:uFill>
                  <a:latin typeface="Helvetica"/>
                  <a:ea typeface="Helvetica"/>
                  <a:cs typeface="Helvetica"/>
                  <a:sym typeface="Helvetica"/>
                </a:rPr>
              </a:br>
              <a:r>
                <a:rPr sz="1547" b="1" cap="all" dirty="0">
                  <a:solidFill>
                    <a:srgbClr val="5177AC"/>
                  </a:solidFill>
                  <a:uFill>
                    <a:solidFill>
                      <a:srgbClr val="5177AC"/>
                    </a:solidFill>
                  </a:uFill>
                  <a:latin typeface="Helvetica"/>
                  <a:ea typeface="Helvetica"/>
                  <a:cs typeface="Helvetica"/>
                  <a:sym typeface="Helvetica"/>
                </a:rPr>
                <a:t>&amp; BIOLOGY</a:t>
              </a:r>
            </a:p>
          </p:txBody>
        </p:sp>
        <p:sp>
          <p:nvSpPr>
            <p:cNvPr id="24" name="eNGINEEring &amp; MATERIALs SCIENCE"/>
            <p:cNvSpPr txBox="1"/>
            <p:nvPr/>
          </p:nvSpPr>
          <p:spPr>
            <a:xfrm>
              <a:off x="64414" y="5877330"/>
              <a:ext cx="3108766" cy="8085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p>
              <a:pPr algn="r" defTabSz="642889">
                <a:defRPr sz="2200" b="0">
                  <a:uFill>
                    <a:solidFill>
                      <a:srgbClr val="000000"/>
                    </a:solidFill>
                  </a:uFill>
                  <a:latin typeface="Calibri"/>
                  <a:ea typeface="Calibri"/>
                  <a:cs typeface="Calibri"/>
                  <a:sym typeface="Calibri"/>
                </a:defRPr>
              </a:pPr>
              <a:r>
                <a:rPr sz="1547" b="1" cap="all">
                  <a:solidFill>
                    <a:srgbClr val="5177AC"/>
                  </a:solidFill>
                  <a:uFill>
                    <a:solidFill>
                      <a:srgbClr val="5177AC"/>
                    </a:solidFill>
                  </a:uFill>
                  <a:latin typeface="Helvetica"/>
                  <a:ea typeface="Helvetica"/>
                  <a:cs typeface="Helvetica"/>
                  <a:sym typeface="Helvetica"/>
                </a:rPr>
                <a:t>eNGINEEring &amp;</a:t>
              </a:r>
              <a:br>
                <a:rPr sz="1547" b="1" cap="all">
                  <a:solidFill>
                    <a:srgbClr val="5177AC"/>
                  </a:solidFill>
                  <a:uFill>
                    <a:solidFill>
                      <a:srgbClr val="5177AC"/>
                    </a:solidFill>
                  </a:uFill>
                  <a:latin typeface="Helvetica"/>
                  <a:ea typeface="Helvetica"/>
                  <a:cs typeface="Helvetica"/>
                  <a:sym typeface="Helvetica"/>
                </a:rPr>
              </a:br>
              <a:r>
                <a:rPr sz="1547" b="1" cap="all">
                  <a:solidFill>
                    <a:srgbClr val="5177AC"/>
                  </a:solidFill>
                  <a:uFill>
                    <a:solidFill>
                      <a:srgbClr val="5177AC"/>
                    </a:solidFill>
                  </a:uFill>
                  <a:latin typeface="Helvetica"/>
                  <a:ea typeface="Helvetica"/>
                  <a:cs typeface="Helvetica"/>
                  <a:sym typeface="Helvetica"/>
                </a:rPr>
                <a:t>MATERIALs SCIENCE</a:t>
              </a:r>
            </a:p>
          </p:txBody>
        </p:sp>
      </p:grpSp>
      <p:pic>
        <p:nvPicPr>
          <p:cNvPr id="25"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7" r="491"/>
          <a:stretch/>
        </p:blipFill>
        <p:spPr bwMode="auto">
          <a:xfrm>
            <a:off x="10625060" y="125415"/>
            <a:ext cx="1487358" cy="54064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6009589" y="6391385"/>
            <a:ext cx="5486400" cy="387798"/>
          </a:xfrm>
          <a:prstGeom prst="rect">
            <a:avLst/>
          </a:prstGeom>
        </p:spPr>
        <p:txBody>
          <a:bodyPr>
            <a:spAutoFit/>
          </a:bodyPr>
          <a:lstStyle/>
          <a:p>
            <a:r>
              <a:rPr lang="en-US" sz="960" dirty="0">
                <a:solidFill>
                  <a:srgbClr val="002060"/>
                </a:solidFill>
              </a:rPr>
              <a:t>This project will receive funding from the European Union's Horizon 2020 research and innovation </a:t>
            </a:r>
            <a:r>
              <a:rPr lang="en-US" sz="960" dirty="0" err="1">
                <a:solidFill>
                  <a:srgbClr val="002060"/>
                </a:solidFill>
              </a:rPr>
              <a:t>programme</a:t>
            </a:r>
            <a:r>
              <a:rPr lang="en-US" sz="960" dirty="0">
                <a:solidFill>
                  <a:srgbClr val="002060"/>
                </a:solidFill>
              </a:rPr>
              <a:t> under grant agreement No 823852</a:t>
            </a:r>
          </a:p>
        </p:txBody>
      </p:sp>
      <p:sp>
        <p:nvSpPr>
          <p:cNvPr id="28" name="Rectangle 27">
            <a:extLst>
              <a:ext uri="{FF2B5EF4-FFF2-40B4-BE49-F238E27FC236}">
                <a16:creationId xmlns:a16="http://schemas.microsoft.com/office/drawing/2014/main" id="{C3D041D6-C341-49EB-A9BE-8E124D671A67}"/>
              </a:ext>
            </a:extLst>
          </p:cNvPr>
          <p:cNvSpPr/>
          <p:nvPr/>
        </p:nvSpPr>
        <p:spPr>
          <a:xfrm>
            <a:off x="106960" y="6409034"/>
            <a:ext cx="4840180" cy="523220"/>
          </a:xfrm>
          <a:prstGeom prst="rect">
            <a:avLst/>
          </a:prstGeom>
        </p:spPr>
        <p:txBody>
          <a:bodyPr wrap="square">
            <a:spAutoFit/>
          </a:bodyPr>
          <a:lstStyle/>
          <a:p>
            <a:pPr algn="ctr" fontAlgn="base">
              <a:spcBef>
                <a:spcPct val="0"/>
              </a:spcBef>
              <a:spcAft>
                <a:spcPct val="0"/>
              </a:spcAft>
              <a:defRPr/>
            </a:pPr>
            <a:r>
              <a:rPr lang="en-US" dirty="0"/>
              <a:t>A. </a:t>
            </a:r>
            <a:r>
              <a:rPr lang="en-US" dirty="0" err="1"/>
              <a:t>Gotz</a:t>
            </a:r>
            <a:r>
              <a:rPr lang="en-US" dirty="0"/>
              <a:t> – PaNOSC project – EOSC Stakeholders meeting 22 November 2018.</a:t>
            </a:r>
            <a:endParaRPr lang="fr-FR" dirty="0"/>
          </a:p>
        </p:txBody>
      </p:sp>
      <p:pic>
        <p:nvPicPr>
          <p:cNvPr id="29" name="Picture 28">
            <a:extLst>
              <a:ext uri="{FF2B5EF4-FFF2-40B4-BE49-F238E27FC236}">
                <a16:creationId xmlns:a16="http://schemas.microsoft.com/office/drawing/2014/main" id="{BD9FD801-CA72-4F45-BF1B-4F94EAAB82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5151138" y="6365753"/>
            <a:ext cx="656951" cy="439062"/>
          </a:xfrm>
          <a:prstGeom prst="rect">
            <a:avLst/>
          </a:prstGeom>
        </p:spPr>
      </p:pic>
    </p:spTree>
    <p:extLst>
      <p:ext uri="{BB962C8B-B14F-4D97-AF65-F5344CB8AC3E}">
        <p14:creationId xmlns:p14="http://schemas.microsoft.com/office/powerpoint/2010/main" val="285544593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2" name="Title 1">
            <a:extLst>
              <a:ext uri="{FF2B5EF4-FFF2-40B4-BE49-F238E27FC236}">
                <a16:creationId xmlns:a16="http://schemas.microsoft.com/office/drawing/2014/main" id="{3568BC84-816E-43C0-93F6-65F72EFA8E13}"/>
              </a:ext>
            </a:extLst>
          </p:cNvPr>
          <p:cNvSpPr>
            <a:spLocks noGrp="1"/>
          </p:cNvSpPr>
          <p:nvPr>
            <p:ph type="title"/>
          </p:nvPr>
        </p:nvSpPr>
        <p:spPr>
          <a:xfrm>
            <a:off x="457200" y="336103"/>
            <a:ext cx="11176782" cy="446276"/>
          </a:xfrm>
        </p:spPr>
        <p:txBody>
          <a:bodyPr/>
          <a:lstStyle/>
          <a:p>
            <a:r>
              <a:rPr lang="en-US" dirty="0">
                <a:solidFill>
                  <a:srgbClr val="A34874"/>
                </a:solidFill>
              </a:rPr>
              <a:t>Data Analysis as a Service – </a:t>
            </a:r>
            <a:r>
              <a:rPr lang="en-US" dirty="0" err="1">
                <a:solidFill>
                  <a:srgbClr val="A34874"/>
                </a:solidFill>
              </a:rPr>
              <a:t>PaNDAAS</a:t>
            </a:r>
            <a:r>
              <a:rPr lang="en-US" dirty="0">
                <a:solidFill>
                  <a:srgbClr val="A34874"/>
                </a:solidFill>
              </a:rPr>
              <a:t> meeting at ESRF (July 2016)</a:t>
            </a:r>
            <a:endParaRPr lang="en-GB" dirty="0">
              <a:solidFill>
                <a:srgbClr val="A34874"/>
              </a:solidFill>
            </a:endParaRPr>
          </a:p>
        </p:txBody>
      </p:sp>
      <p:sp>
        <p:nvSpPr>
          <p:cNvPr id="3" name="Text Placeholder 2">
            <a:extLst>
              <a:ext uri="{FF2B5EF4-FFF2-40B4-BE49-F238E27FC236}">
                <a16:creationId xmlns:a16="http://schemas.microsoft.com/office/drawing/2014/main" id="{FC79859F-2C40-4515-98FE-70ACF17BB215}"/>
              </a:ext>
            </a:extLst>
          </p:cNvPr>
          <p:cNvSpPr>
            <a:spLocks noGrp="1"/>
          </p:cNvSpPr>
          <p:nvPr>
            <p:ph type="body" idx="1"/>
          </p:nvPr>
        </p:nvSpPr>
        <p:spPr/>
        <p:txBody>
          <a:bodyPr>
            <a:normAutofit fontScale="92500" lnSpcReduction="10000"/>
          </a:bodyPr>
          <a:lstStyle/>
          <a:p>
            <a:endParaRPr lang="en-GB"/>
          </a:p>
        </p:txBody>
      </p:sp>
      <p:sp>
        <p:nvSpPr>
          <p:cNvPr id="4" name="Text Placeholder 3">
            <a:extLst>
              <a:ext uri="{FF2B5EF4-FFF2-40B4-BE49-F238E27FC236}">
                <a16:creationId xmlns:a16="http://schemas.microsoft.com/office/drawing/2014/main" id="{ADCBA89F-70C8-4104-9BFC-14092F530225}"/>
              </a:ext>
            </a:extLst>
          </p:cNvPr>
          <p:cNvSpPr>
            <a:spLocks noGrp="1"/>
          </p:cNvSpPr>
          <p:nvPr>
            <p:ph type="body" idx="2"/>
          </p:nvPr>
        </p:nvSpPr>
        <p:spPr/>
        <p:txBody>
          <a:bodyPr/>
          <a:lstStyle/>
          <a:p>
            <a:endParaRPr lang="en-GB"/>
          </a:p>
        </p:txBody>
      </p:sp>
      <p:pic>
        <p:nvPicPr>
          <p:cNvPr id="7" name="Picture 6">
            <a:extLst>
              <a:ext uri="{FF2B5EF4-FFF2-40B4-BE49-F238E27FC236}">
                <a16:creationId xmlns:a16="http://schemas.microsoft.com/office/drawing/2014/main" id="{B0B8F8F9-FD1B-4010-9277-1BE6385B5F34}"/>
              </a:ext>
            </a:extLst>
          </p:cNvPr>
          <p:cNvPicPr>
            <a:picLocks noChangeAspect="1"/>
          </p:cNvPicPr>
          <p:nvPr/>
        </p:nvPicPr>
        <p:blipFill>
          <a:blip r:embed="rId3"/>
          <a:stretch>
            <a:fillRect/>
          </a:stretch>
        </p:blipFill>
        <p:spPr>
          <a:xfrm>
            <a:off x="33556" y="997171"/>
            <a:ext cx="6048376" cy="5860829"/>
          </a:xfrm>
          <a:prstGeom prst="rect">
            <a:avLst/>
          </a:prstGeom>
        </p:spPr>
      </p:pic>
      <p:pic>
        <p:nvPicPr>
          <p:cNvPr id="8" name="Picture 7">
            <a:extLst>
              <a:ext uri="{FF2B5EF4-FFF2-40B4-BE49-F238E27FC236}">
                <a16:creationId xmlns:a16="http://schemas.microsoft.com/office/drawing/2014/main" id="{FA7F6C37-395B-48EB-AD5A-4B312BC8AD2A}"/>
              </a:ext>
            </a:extLst>
          </p:cNvPr>
          <p:cNvPicPr>
            <a:picLocks noChangeAspect="1"/>
          </p:cNvPicPr>
          <p:nvPr/>
        </p:nvPicPr>
        <p:blipFill>
          <a:blip r:embed="rId4"/>
          <a:stretch>
            <a:fillRect/>
          </a:stretch>
        </p:blipFill>
        <p:spPr>
          <a:xfrm>
            <a:off x="6096001" y="2194560"/>
            <a:ext cx="6134188" cy="4536446"/>
          </a:xfrm>
          <a:prstGeom prst="rect">
            <a:avLst/>
          </a:prstGeom>
        </p:spPr>
      </p:pic>
    </p:spTree>
    <p:extLst>
      <p:ext uri="{BB962C8B-B14F-4D97-AF65-F5344CB8AC3E}">
        <p14:creationId xmlns:p14="http://schemas.microsoft.com/office/powerpoint/2010/main" val="2126083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2">
            <a:extLst>
              <a:ext uri="{28A0092B-C50C-407E-A947-70E740481C1C}">
                <a14:useLocalDpi xmlns:a14="http://schemas.microsoft.com/office/drawing/2010/main" val="0"/>
              </a:ext>
            </a:extLst>
          </a:blip>
          <a:srcRect l="247" r="491"/>
          <a:stretch/>
        </p:blipFill>
        <p:spPr bwMode="auto">
          <a:xfrm>
            <a:off x="2361992" y="934319"/>
            <a:ext cx="7295197" cy="265176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bwMode="gray">
          <a:xfrm>
            <a:off x="1775519" y="4129371"/>
            <a:ext cx="8468141" cy="1793963"/>
          </a:xfrm>
          <a:prstGeom prst="rect">
            <a:avLst/>
          </a:prstGeom>
          <a:noFill/>
        </p:spPr>
        <p:txBody>
          <a:bodyPr lIns="86400" tIns="0" rIns="86400" bIns="0" anchor="ctr"/>
          <a:lstStyle/>
          <a:p>
            <a:pPr algn="ctr">
              <a:defRPr/>
            </a:pPr>
            <a:r>
              <a:rPr lang="en-US" sz="2880" b="1" dirty="0">
                <a:solidFill>
                  <a:srgbClr val="FF0000"/>
                </a:solidFill>
                <a:effectLst>
                  <a:outerShdw blurRad="38100" dist="38100" dir="2700000" algn="tl">
                    <a:srgbClr val="000000">
                      <a:alpha val="43137"/>
                    </a:srgbClr>
                  </a:outerShdw>
                </a:effectLst>
                <a:latin typeface="Arial (Headings)"/>
                <a:ea typeface="+mj-ea"/>
                <a:cs typeface="JasmineUPC" pitchFamily="18" charset="-34"/>
              </a:rPr>
              <a:t>A. </a:t>
            </a:r>
            <a:r>
              <a:rPr lang="en-US" sz="2880" b="1" dirty="0" err="1">
                <a:solidFill>
                  <a:srgbClr val="FF0000"/>
                </a:solidFill>
                <a:effectLst>
                  <a:outerShdw blurRad="38100" dist="38100" dir="2700000" algn="tl">
                    <a:srgbClr val="000000">
                      <a:alpha val="43137"/>
                    </a:srgbClr>
                  </a:outerShdw>
                </a:effectLst>
                <a:latin typeface="Arial (Headings)"/>
                <a:ea typeface="+mj-ea"/>
                <a:cs typeface="JasmineUPC" pitchFamily="18" charset="-34"/>
              </a:rPr>
              <a:t>Götz</a:t>
            </a:r>
            <a:endParaRPr lang="en-US" sz="2880" b="1" dirty="0">
              <a:solidFill>
                <a:srgbClr val="FF0000"/>
              </a:solidFill>
              <a:effectLst>
                <a:outerShdw blurRad="38100" dist="38100" dir="2700000" algn="tl">
                  <a:srgbClr val="000000">
                    <a:alpha val="43137"/>
                  </a:srgbClr>
                </a:outerShdw>
              </a:effectLst>
              <a:latin typeface="Arial (Headings)"/>
              <a:ea typeface="+mj-ea"/>
              <a:cs typeface="JasmineUPC" pitchFamily="18" charset="-34"/>
            </a:endParaRPr>
          </a:p>
          <a:p>
            <a:pPr algn="ctr">
              <a:defRPr/>
            </a:pPr>
            <a:r>
              <a:rPr lang="en-US" sz="2880" b="1" dirty="0">
                <a:solidFill>
                  <a:srgbClr val="FF0000"/>
                </a:solidFill>
                <a:effectLst>
                  <a:outerShdw blurRad="38100" dist="38100" dir="2700000" algn="tl">
                    <a:srgbClr val="000000">
                      <a:alpha val="43137"/>
                    </a:srgbClr>
                  </a:outerShdw>
                </a:effectLst>
                <a:latin typeface="Arial (Headings)"/>
                <a:ea typeface="+mj-ea"/>
                <a:cs typeface="JasmineUPC" pitchFamily="18" charset="-34"/>
              </a:rPr>
              <a:t>on behalf of the PaNOSC consortium</a:t>
            </a:r>
          </a:p>
          <a:p>
            <a:pPr algn="ctr">
              <a:defRPr/>
            </a:pPr>
            <a:endParaRPr lang="en-US" sz="2880" b="1" dirty="0">
              <a:solidFill>
                <a:srgbClr val="FF0000"/>
              </a:solidFill>
              <a:effectLst>
                <a:outerShdw blurRad="38100" dist="38100" dir="2700000" algn="tl">
                  <a:srgbClr val="000000">
                    <a:alpha val="43137"/>
                  </a:srgbClr>
                </a:outerShdw>
              </a:effectLst>
              <a:latin typeface="Arial (Headings)"/>
              <a:ea typeface="+mj-ea"/>
              <a:cs typeface="JasmineUPC" pitchFamily="18" charset="-34"/>
            </a:endParaRPr>
          </a:p>
          <a:p>
            <a:pPr algn="ctr">
              <a:defRPr/>
            </a:pPr>
            <a:r>
              <a:rPr lang="en-US" sz="1680" b="1" dirty="0">
                <a:solidFill>
                  <a:srgbClr val="FF0000"/>
                </a:solidFill>
                <a:effectLst>
                  <a:outerShdw blurRad="38100" dist="38100" dir="2700000" algn="tl">
                    <a:srgbClr val="000000">
                      <a:alpha val="43137"/>
                    </a:srgbClr>
                  </a:outerShdw>
                </a:effectLst>
                <a:latin typeface="Arial (Headings)"/>
                <a:ea typeface="+mj-ea"/>
                <a:cs typeface="JasmineUPC" pitchFamily="18" charset="-34"/>
              </a:rPr>
              <a:t>22 November 2018</a:t>
            </a:r>
          </a:p>
        </p:txBody>
      </p:sp>
      <p:sp>
        <p:nvSpPr>
          <p:cNvPr id="14" name="Title 13"/>
          <p:cNvSpPr>
            <a:spLocks noGrp="1"/>
          </p:cNvSpPr>
          <p:nvPr>
            <p:ph type="title"/>
          </p:nvPr>
        </p:nvSpPr>
        <p:spPr>
          <a:xfrm>
            <a:off x="1482090" y="309868"/>
            <a:ext cx="9798486" cy="496888"/>
          </a:xfrm>
        </p:spPr>
        <p:txBody>
          <a:bodyPr/>
          <a:lstStyle/>
          <a:p>
            <a:pPr eaLnBrk="1" hangingPunct="1">
              <a:defRPr/>
            </a:pPr>
            <a:r>
              <a:rPr lang="en-US" sz="4000" dirty="0">
                <a:solidFill>
                  <a:srgbClr val="A34874"/>
                </a:solidFill>
              </a:rPr>
              <a:t>PaNOSC @ EOSC Stakeholders meeting in Brussels (November 2018)</a:t>
            </a:r>
            <a:endParaRPr lang="en-GB" sz="4000" dirty="0">
              <a:solidFill>
                <a:srgbClr val="A34874"/>
              </a:solidFill>
            </a:endParaRPr>
          </a:p>
        </p:txBody>
      </p:sp>
      <p:sp>
        <p:nvSpPr>
          <p:cNvPr id="5" name="Footer Placeholder 5"/>
          <p:cNvSpPr>
            <a:spLocks noGrp="1"/>
          </p:cNvSpPr>
          <p:nvPr>
            <p:ph type="ftr" sz="quarter" idx="10"/>
          </p:nvPr>
        </p:nvSpPr>
        <p:spPr>
          <a:xfrm>
            <a:off x="1482090" y="6327055"/>
            <a:ext cx="4709844" cy="299100"/>
          </a:xfrm>
          <a:ln>
            <a:miter lim="800000"/>
            <a:headEnd/>
            <a:tailEnd/>
          </a:ln>
        </p:spPr>
        <p:txBody>
          <a:bodyPr wrap="square" numCol="1" compatLnSpc="1">
            <a:prstTxWarp prst="textNoShape">
              <a:avLst/>
            </a:prstTxWarp>
          </a:bodyPr>
          <a:lstStyle/>
          <a:p>
            <a:pPr fontAlgn="base">
              <a:spcBef>
                <a:spcPct val="0"/>
              </a:spcBef>
              <a:spcAft>
                <a:spcPct val="0"/>
              </a:spcAft>
              <a:defRPr/>
            </a:pPr>
            <a:endParaRPr lang="fr-FR" dirty="0"/>
          </a:p>
        </p:txBody>
      </p:sp>
      <p:sp>
        <p:nvSpPr>
          <p:cNvPr id="2" name="TextBox 1"/>
          <p:cNvSpPr txBox="1"/>
          <p:nvPr/>
        </p:nvSpPr>
        <p:spPr>
          <a:xfrm>
            <a:off x="3744234" y="3574289"/>
            <a:ext cx="4703532" cy="387798"/>
          </a:xfrm>
          <a:prstGeom prst="rect">
            <a:avLst/>
          </a:prstGeom>
          <a:noFill/>
        </p:spPr>
        <p:txBody>
          <a:bodyPr wrap="none" rtlCol="0">
            <a:spAutoFit/>
          </a:bodyPr>
          <a:lstStyle/>
          <a:p>
            <a:r>
              <a:rPr lang="en-GB" sz="1920" b="1" dirty="0">
                <a:solidFill>
                  <a:srgbClr val="FF0000"/>
                </a:solidFill>
              </a:rPr>
              <a:t>P</a:t>
            </a:r>
            <a:r>
              <a:rPr lang="en-GB" sz="1920" dirty="0"/>
              <a:t>hoton </a:t>
            </a:r>
            <a:r>
              <a:rPr lang="en-GB" sz="1920" b="1" dirty="0">
                <a:solidFill>
                  <a:srgbClr val="FF0000"/>
                </a:solidFill>
              </a:rPr>
              <a:t>a</a:t>
            </a:r>
            <a:r>
              <a:rPr lang="en-GB" sz="1920" dirty="0"/>
              <a:t>nd </a:t>
            </a:r>
            <a:r>
              <a:rPr lang="en-GB" sz="1920" b="1" dirty="0">
                <a:solidFill>
                  <a:srgbClr val="FF0000"/>
                </a:solidFill>
              </a:rPr>
              <a:t>N</a:t>
            </a:r>
            <a:r>
              <a:rPr lang="en-GB" sz="1920" dirty="0"/>
              <a:t>eutron </a:t>
            </a:r>
            <a:r>
              <a:rPr lang="en-GB" sz="1920" b="1" dirty="0">
                <a:solidFill>
                  <a:srgbClr val="FF0000"/>
                </a:solidFill>
              </a:rPr>
              <a:t>O</a:t>
            </a:r>
            <a:r>
              <a:rPr lang="en-GB" sz="1920" dirty="0"/>
              <a:t>pen </a:t>
            </a:r>
            <a:r>
              <a:rPr lang="en-GB" sz="1920" b="1" dirty="0">
                <a:solidFill>
                  <a:srgbClr val="FF0000"/>
                </a:solidFill>
              </a:rPr>
              <a:t>S</a:t>
            </a:r>
            <a:r>
              <a:rPr lang="en-GB" sz="1920" dirty="0"/>
              <a:t>cience </a:t>
            </a:r>
            <a:r>
              <a:rPr lang="en-GB" sz="1920" b="1" dirty="0">
                <a:solidFill>
                  <a:srgbClr val="FF0000"/>
                </a:solidFill>
              </a:rPr>
              <a:t>C</a:t>
            </a:r>
            <a:r>
              <a:rPr lang="en-GB" sz="1920" dirty="0"/>
              <a:t>loud</a:t>
            </a:r>
          </a:p>
        </p:txBody>
      </p:sp>
      <p:sp>
        <p:nvSpPr>
          <p:cNvPr id="3" name="Slide Number Placeholder 2"/>
          <p:cNvSpPr>
            <a:spLocks noGrp="1"/>
          </p:cNvSpPr>
          <p:nvPr>
            <p:ph type="sldNum" sz="quarter" idx="11"/>
          </p:nvPr>
        </p:nvSpPr>
        <p:spPr/>
        <p:txBody>
          <a:bodyPr/>
          <a:lstStyle/>
          <a:p>
            <a:pPr>
              <a:defRPr/>
            </a:pPr>
            <a:r>
              <a:rPr lang="fr-FR" altLang="fr-FR"/>
              <a:t>Page </a:t>
            </a:r>
            <a:fld id="{EA3EFBA3-4378-4227-A008-52EC19BBE977}" type="slidenum">
              <a:rPr lang="fr-FR" altLang="fr-FR" smtClean="0"/>
              <a:pPr>
                <a:defRPr/>
              </a:pPr>
              <a:t>6</a:t>
            </a:fld>
            <a:endParaRPr lang="fr-FR" altLang="fr-FR" dirty="0"/>
          </a:p>
        </p:txBody>
      </p:sp>
      <p:sp>
        <p:nvSpPr>
          <p:cNvPr id="8" name="Rectangle 7"/>
          <p:cNvSpPr/>
          <p:nvPr/>
        </p:nvSpPr>
        <p:spPr>
          <a:xfrm>
            <a:off x="6009589" y="6391385"/>
            <a:ext cx="5486400" cy="387798"/>
          </a:xfrm>
          <a:prstGeom prst="rect">
            <a:avLst/>
          </a:prstGeom>
        </p:spPr>
        <p:txBody>
          <a:bodyPr>
            <a:spAutoFit/>
          </a:bodyPr>
          <a:lstStyle/>
          <a:p>
            <a:r>
              <a:rPr lang="en-US" sz="960" dirty="0">
                <a:solidFill>
                  <a:srgbClr val="002060"/>
                </a:solidFill>
              </a:rPr>
              <a:t>This project will receive funding from the European Union's Horizon 2020 research and innovation </a:t>
            </a:r>
            <a:r>
              <a:rPr lang="en-US" sz="960" dirty="0" err="1">
                <a:solidFill>
                  <a:srgbClr val="002060"/>
                </a:solidFill>
              </a:rPr>
              <a:t>programme</a:t>
            </a:r>
            <a:r>
              <a:rPr lang="en-US" sz="960" dirty="0">
                <a:solidFill>
                  <a:srgbClr val="002060"/>
                </a:solidFill>
              </a:rPr>
              <a:t> under grant agreement No 823852</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147980" y="6320638"/>
            <a:ext cx="656951" cy="439062"/>
          </a:xfrm>
          <a:prstGeom prst="rect">
            <a:avLst/>
          </a:prstGeom>
        </p:spPr>
      </p:pic>
      <p:sp>
        <p:nvSpPr>
          <p:cNvPr id="4" name="Rectangle 3">
            <a:extLst>
              <a:ext uri="{FF2B5EF4-FFF2-40B4-BE49-F238E27FC236}">
                <a16:creationId xmlns:a16="http://schemas.microsoft.com/office/drawing/2014/main" id="{42BF16F2-3FFA-4197-B6B6-C671A1FF501A}"/>
              </a:ext>
            </a:extLst>
          </p:cNvPr>
          <p:cNvSpPr/>
          <p:nvPr/>
        </p:nvSpPr>
        <p:spPr>
          <a:xfrm>
            <a:off x="103142" y="6278559"/>
            <a:ext cx="4840180" cy="523220"/>
          </a:xfrm>
          <a:prstGeom prst="rect">
            <a:avLst/>
          </a:prstGeom>
        </p:spPr>
        <p:txBody>
          <a:bodyPr wrap="square">
            <a:spAutoFit/>
          </a:bodyPr>
          <a:lstStyle/>
          <a:p>
            <a:pPr algn="ctr" fontAlgn="base">
              <a:spcBef>
                <a:spcPct val="0"/>
              </a:spcBef>
              <a:spcAft>
                <a:spcPct val="0"/>
              </a:spcAft>
              <a:defRPr/>
            </a:pPr>
            <a:r>
              <a:rPr lang="en-US" dirty="0"/>
              <a:t>A. </a:t>
            </a:r>
            <a:r>
              <a:rPr lang="en-US" dirty="0" err="1"/>
              <a:t>Gotz</a:t>
            </a:r>
            <a:r>
              <a:rPr lang="en-US" dirty="0"/>
              <a:t> – PaNOSC project – EOSC Stakeholders meeting 22 November 2018.</a:t>
            </a:r>
            <a:endParaRPr lang="fr-FR" dirty="0"/>
          </a:p>
        </p:txBody>
      </p:sp>
    </p:spTree>
    <p:extLst>
      <p:ext uri="{BB962C8B-B14F-4D97-AF65-F5344CB8AC3E}">
        <p14:creationId xmlns:p14="http://schemas.microsoft.com/office/powerpoint/2010/main" val="275095095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2" name="Title 1"/>
          <p:cNvSpPr txBox="1">
            <a:spLocks/>
          </p:cNvSpPr>
          <p:nvPr/>
        </p:nvSpPr>
        <p:spPr bwMode="gray">
          <a:xfrm>
            <a:off x="1482090" y="125416"/>
            <a:ext cx="9885046" cy="496888"/>
          </a:xfrm>
          <a:prstGeom prst="rect">
            <a:avLst/>
          </a:prstGeom>
          <a:solidFill>
            <a:schemeClr val="accent1"/>
          </a:solidFill>
        </p:spPr>
        <p:txBody>
          <a:bodyPr vert="horz" lIns="86400" tIns="0" rIns="86400" bIns="0" rtlCol="0" anchor="ctr" anchorCtr="0">
            <a:noAutofit/>
          </a:bodyPr>
          <a:lstStyle>
            <a:lvl1pPr algn="l" rtl="0" eaLnBrk="0" fontAlgn="base" hangingPunct="0">
              <a:spcBef>
                <a:spcPct val="0"/>
              </a:spcBef>
              <a:spcAft>
                <a:spcPct val="0"/>
              </a:spcAft>
              <a:defRPr sz="2000" b="1" kern="1200" cap="none" baseline="0">
                <a:solidFill>
                  <a:schemeClr val="bg1"/>
                </a:solidFill>
                <a:latin typeface="+mj-lt"/>
                <a:ea typeface="+mj-ea"/>
                <a:cs typeface="+mj-cs"/>
              </a:defRPr>
            </a:lvl1pPr>
            <a:lvl2pPr algn="l" rtl="0" eaLnBrk="0" fontAlgn="base" hangingPunct="0">
              <a:spcBef>
                <a:spcPct val="0"/>
              </a:spcBef>
              <a:spcAft>
                <a:spcPct val="0"/>
              </a:spcAft>
              <a:defRPr sz="1600" b="1">
                <a:solidFill>
                  <a:schemeClr val="bg1"/>
                </a:solidFill>
                <a:latin typeface="Arial" pitchFamily="34" charset="0"/>
              </a:defRPr>
            </a:lvl2pPr>
            <a:lvl3pPr algn="l" rtl="0" eaLnBrk="0" fontAlgn="base" hangingPunct="0">
              <a:spcBef>
                <a:spcPct val="0"/>
              </a:spcBef>
              <a:spcAft>
                <a:spcPct val="0"/>
              </a:spcAft>
              <a:defRPr sz="1600" b="1">
                <a:solidFill>
                  <a:schemeClr val="bg1"/>
                </a:solidFill>
                <a:latin typeface="Arial" pitchFamily="34" charset="0"/>
              </a:defRPr>
            </a:lvl3pPr>
            <a:lvl4pPr algn="l" rtl="0" eaLnBrk="0" fontAlgn="base" hangingPunct="0">
              <a:spcBef>
                <a:spcPct val="0"/>
              </a:spcBef>
              <a:spcAft>
                <a:spcPct val="0"/>
              </a:spcAft>
              <a:defRPr sz="1600" b="1">
                <a:solidFill>
                  <a:schemeClr val="bg1"/>
                </a:solidFill>
                <a:latin typeface="Arial" pitchFamily="34" charset="0"/>
              </a:defRPr>
            </a:lvl4pPr>
            <a:lvl5pPr algn="l" rtl="0" eaLnBrk="0" fontAlgn="base" hangingPunct="0">
              <a:spcBef>
                <a:spcPct val="0"/>
              </a:spcBef>
              <a:spcAft>
                <a:spcPct val="0"/>
              </a:spcAft>
              <a:defRPr sz="1600" b="1">
                <a:solidFill>
                  <a:schemeClr val="bg1"/>
                </a:solidFill>
                <a:latin typeface="Arial" pitchFamily="34" charset="0"/>
              </a:defRPr>
            </a:lvl5pPr>
            <a:lvl6pPr marL="457200" algn="l" rtl="0" fontAlgn="base">
              <a:spcBef>
                <a:spcPct val="0"/>
              </a:spcBef>
              <a:spcAft>
                <a:spcPct val="0"/>
              </a:spcAft>
              <a:defRPr sz="1600" b="1">
                <a:solidFill>
                  <a:schemeClr val="bg1"/>
                </a:solidFill>
                <a:latin typeface="Arial" pitchFamily="34" charset="0"/>
              </a:defRPr>
            </a:lvl6pPr>
            <a:lvl7pPr marL="914400" algn="l" rtl="0" fontAlgn="base">
              <a:spcBef>
                <a:spcPct val="0"/>
              </a:spcBef>
              <a:spcAft>
                <a:spcPct val="0"/>
              </a:spcAft>
              <a:defRPr sz="1600" b="1">
                <a:solidFill>
                  <a:schemeClr val="bg1"/>
                </a:solidFill>
                <a:latin typeface="Arial" pitchFamily="34" charset="0"/>
              </a:defRPr>
            </a:lvl7pPr>
            <a:lvl8pPr marL="1371600" algn="l" rtl="0" fontAlgn="base">
              <a:spcBef>
                <a:spcPct val="0"/>
              </a:spcBef>
              <a:spcAft>
                <a:spcPct val="0"/>
              </a:spcAft>
              <a:defRPr sz="1600" b="1">
                <a:solidFill>
                  <a:schemeClr val="bg1"/>
                </a:solidFill>
                <a:latin typeface="Arial" pitchFamily="34" charset="0"/>
              </a:defRPr>
            </a:lvl8pPr>
            <a:lvl9pPr marL="1828800" algn="l" rtl="0" fontAlgn="base">
              <a:spcBef>
                <a:spcPct val="0"/>
              </a:spcBef>
              <a:spcAft>
                <a:spcPct val="0"/>
              </a:spcAft>
              <a:defRPr sz="1600" b="1">
                <a:solidFill>
                  <a:schemeClr val="bg1"/>
                </a:solidFill>
                <a:latin typeface="Arial" pitchFamily="34" charset="0"/>
              </a:defRPr>
            </a:lvl9pPr>
          </a:lstStyle>
          <a:p>
            <a:r>
              <a:rPr lang="en-GB" sz="4000" dirty="0" err="1"/>
              <a:t>PaNOSC</a:t>
            </a:r>
            <a:r>
              <a:rPr lang="en-GB" sz="4000" dirty="0"/>
              <a:t> Goals</a:t>
            </a:r>
          </a:p>
        </p:txBody>
      </p:sp>
      <p:grpSp>
        <p:nvGrpSpPr>
          <p:cNvPr id="91" name="Shape 91"/>
          <p:cNvGrpSpPr/>
          <p:nvPr/>
        </p:nvGrpSpPr>
        <p:grpSpPr>
          <a:xfrm>
            <a:off x="825015" y="750302"/>
            <a:ext cx="7517635" cy="5184576"/>
            <a:chOff x="0" y="2177"/>
            <a:chExt cx="10515599" cy="4346982"/>
          </a:xfrm>
        </p:grpSpPr>
        <p:sp>
          <p:nvSpPr>
            <p:cNvPr id="92" name="Shape 92"/>
            <p:cNvSpPr/>
            <p:nvPr/>
          </p:nvSpPr>
          <p:spPr>
            <a:xfrm rot="5400000">
              <a:off x="6731621" y="-2839081"/>
              <a:ext cx="837972" cy="6729984"/>
            </a:xfrm>
            <a:prstGeom prst="round2SameRect">
              <a:avLst>
                <a:gd name="adj1" fmla="val 16667"/>
                <a:gd name="adj2" fmla="val 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93" name="Shape 93"/>
            <p:cNvSpPr txBox="1"/>
            <p:nvPr/>
          </p:nvSpPr>
          <p:spPr>
            <a:xfrm>
              <a:off x="3785615" y="147831"/>
              <a:ext cx="6689078" cy="756160"/>
            </a:xfrm>
            <a:prstGeom prst="rect">
              <a:avLst/>
            </a:prstGeom>
            <a:noFill/>
            <a:ln>
              <a:noFill/>
            </a:ln>
          </p:spPr>
          <p:txBody>
            <a:bodyPr spcFirstLastPara="1" wrap="square" lIns="78863" tIns="39420" rIns="78863" bIns="39420" anchor="ctr" anchorCtr="0">
              <a:noAutofit/>
            </a:bodyPr>
            <a:lstStyle/>
            <a:p>
              <a:pPr marL="205740" lvl="1" indent="-205740">
                <a:lnSpc>
                  <a:spcPct val="90000"/>
                </a:lnSpc>
                <a:buClr>
                  <a:schemeClr val="dk1"/>
                </a:buClr>
                <a:buSzPts val="2300"/>
                <a:buFont typeface="Calibri"/>
                <a:buChar char="•"/>
              </a:pPr>
              <a:r>
                <a:rPr lang="en-US" sz="2070" dirty="0" err="1">
                  <a:solidFill>
                    <a:schemeClr val="dk1"/>
                  </a:solidFill>
                  <a:latin typeface="Calibri"/>
                  <a:ea typeface="Calibri"/>
                  <a:cs typeface="Calibri"/>
                  <a:sym typeface="Calibri"/>
                </a:rPr>
                <a:t>Generalise</a:t>
              </a:r>
              <a:r>
                <a:rPr lang="en-US" sz="2070" dirty="0">
                  <a:solidFill>
                    <a:schemeClr val="dk1"/>
                  </a:solidFill>
                  <a:latin typeface="Calibri"/>
                  <a:ea typeface="Calibri"/>
                  <a:cs typeface="Calibri"/>
                  <a:sym typeface="Calibri"/>
                </a:rPr>
                <a:t> the adoption of </a:t>
              </a:r>
              <a:r>
                <a:rPr lang="en-US" sz="2070" b="1" dirty="0">
                  <a:solidFill>
                    <a:srgbClr val="FF0000"/>
                  </a:solidFill>
                  <a:latin typeface="Calibri"/>
                  <a:ea typeface="Calibri"/>
                  <a:cs typeface="Calibri"/>
                  <a:sym typeface="Calibri"/>
                </a:rPr>
                <a:t>FAIR</a:t>
              </a:r>
              <a:r>
                <a:rPr lang="en-US" sz="2070" dirty="0">
                  <a:solidFill>
                    <a:schemeClr val="dk1"/>
                  </a:solidFill>
                  <a:latin typeface="Calibri"/>
                  <a:ea typeface="Calibri"/>
                  <a:cs typeface="Calibri"/>
                  <a:sym typeface="Calibri"/>
                </a:rPr>
                <a:t> open data principles</a:t>
              </a:r>
              <a:endParaRPr sz="2070" dirty="0">
                <a:solidFill>
                  <a:schemeClr val="dk1"/>
                </a:solidFill>
                <a:latin typeface="Calibri"/>
                <a:ea typeface="Calibri"/>
                <a:cs typeface="Calibri"/>
                <a:sym typeface="Calibri"/>
              </a:endParaRPr>
            </a:p>
          </p:txBody>
        </p:sp>
        <p:sp>
          <p:nvSpPr>
            <p:cNvPr id="94" name="Shape 94"/>
            <p:cNvSpPr/>
            <p:nvPr/>
          </p:nvSpPr>
          <p:spPr>
            <a:xfrm>
              <a:off x="0" y="2177"/>
              <a:ext cx="3785616" cy="1047465"/>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95" name="Shape 95"/>
            <p:cNvSpPr txBox="1"/>
            <p:nvPr/>
          </p:nvSpPr>
          <p:spPr>
            <a:xfrm>
              <a:off x="51133" y="53310"/>
              <a:ext cx="3683350" cy="945199"/>
            </a:xfrm>
            <a:prstGeom prst="rect">
              <a:avLst/>
            </a:prstGeom>
            <a:noFill/>
            <a:ln>
              <a:noFill/>
            </a:ln>
          </p:spPr>
          <p:txBody>
            <a:bodyPr spcFirstLastPara="1" wrap="square" lIns="126856" tIns="63427" rIns="126856" bIns="63427" anchor="ctr" anchorCtr="0">
              <a:noAutofit/>
            </a:bodyPr>
            <a:lstStyle/>
            <a:p>
              <a:pPr algn="ctr">
                <a:lnSpc>
                  <a:spcPct val="90000"/>
                </a:lnSpc>
              </a:pPr>
              <a:r>
                <a:rPr lang="en-US" sz="2880" dirty="0">
                  <a:solidFill>
                    <a:schemeClr val="lt1"/>
                  </a:solidFill>
                  <a:latin typeface="Calibri"/>
                  <a:ea typeface="Calibri"/>
                  <a:cs typeface="Calibri"/>
                  <a:sym typeface="Calibri"/>
                </a:rPr>
                <a:t>Data Stewardship</a:t>
              </a:r>
              <a:endParaRPr sz="2880" dirty="0">
                <a:solidFill>
                  <a:schemeClr val="lt1"/>
                </a:solidFill>
                <a:latin typeface="Calibri"/>
                <a:ea typeface="Calibri"/>
                <a:cs typeface="Calibri"/>
                <a:sym typeface="Calibri"/>
              </a:endParaRPr>
            </a:p>
          </p:txBody>
        </p:sp>
        <p:sp>
          <p:nvSpPr>
            <p:cNvPr id="96" name="Shape 96"/>
            <p:cNvSpPr/>
            <p:nvPr/>
          </p:nvSpPr>
          <p:spPr>
            <a:xfrm rot="5400000">
              <a:off x="6731621" y="-1739242"/>
              <a:ext cx="837972" cy="6729984"/>
            </a:xfrm>
            <a:prstGeom prst="round2SameRect">
              <a:avLst>
                <a:gd name="adj1" fmla="val 16667"/>
                <a:gd name="adj2" fmla="val 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97" name="Shape 97"/>
            <p:cNvSpPr txBox="1"/>
            <p:nvPr/>
          </p:nvSpPr>
          <p:spPr>
            <a:xfrm>
              <a:off x="3785615" y="1247670"/>
              <a:ext cx="6689078" cy="756160"/>
            </a:xfrm>
            <a:prstGeom prst="rect">
              <a:avLst/>
            </a:prstGeom>
            <a:noFill/>
            <a:ln>
              <a:noFill/>
            </a:ln>
          </p:spPr>
          <p:txBody>
            <a:bodyPr spcFirstLastPara="1" wrap="square" lIns="78863" tIns="39420" rIns="78863" bIns="39420" anchor="ctr" anchorCtr="0">
              <a:noAutofit/>
            </a:bodyPr>
            <a:lstStyle/>
            <a:p>
              <a:pPr marL="205740" lvl="1" indent="-205740">
                <a:lnSpc>
                  <a:spcPct val="90000"/>
                </a:lnSpc>
                <a:buClr>
                  <a:schemeClr val="dk1"/>
                </a:buClr>
                <a:buSzPts val="2300"/>
                <a:buFont typeface="Calibri"/>
                <a:buChar char="•"/>
              </a:pPr>
              <a:r>
                <a:rPr lang="en-US" sz="2070">
                  <a:solidFill>
                    <a:schemeClr val="dk1"/>
                  </a:solidFill>
                  <a:latin typeface="Calibri"/>
                  <a:ea typeface="Calibri"/>
                  <a:cs typeface="Calibri"/>
                  <a:sym typeface="Calibri"/>
                </a:rPr>
                <a:t>Federate data catalogs and integrate in EOSC and OpenAire meta-catalog, AAI, download services</a:t>
              </a:r>
              <a:endParaRPr sz="2070">
                <a:solidFill>
                  <a:schemeClr val="dk1"/>
                </a:solidFill>
                <a:latin typeface="Calibri"/>
                <a:ea typeface="Calibri"/>
                <a:cs typeface="Calibri"/>
                <a:sym typeface="Calibri"/>
              </a:endParaRPr>
            </a:p>
          </p:txBody>
        </p:sp>
        <p:sp>
          <p:nvSpPr>
            <p:cNvPr id="98" name="Shape 98"/>
            <p:cNvSpPr/>
            <p:nvPr/>
          </p:nvSpPr>
          <p:spPr>
            <a:xfrm>
              <a:off x="0" y="1102016"/>
              <a:ext cx="3785616" cy="1047465"/>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99" name="Shape 99"/>
            <p:cNvSpPr txBox="1"/>
            <p:nvPr/>
          </p:nvSpPr>
          <p:spPr>
            <a:xfrm>
              <a:off x="51133" y="1153149"/>
              <a:ext cx="3683350" cy="945199"/>
            </a:xfrm>
            <a:prstGeom prst="rect">
              <a:avLst/>
            </a:prstGeom>
            <a:noFill/>
            <a:ln>
              <a:noFill/>
            </a:ln>
          </p:spPr>
          <p:txBody>
            <a:bodyPr spcFirstLastPara="1" wrap="square" lIns="126856" tIns="63427" rIns="126856" bIns="63427" anchor="ctr" anchorCtr="0">
              <a:noAutofit/>
            </a:bodyPr>
            <a:lstStyle/>
            <a:p>
              <a:pPr algn="ctr">
                <a:lnSpc>
                  <a:spcPct val="90000"/>
                </a:lnSpc>
              </a:pPr>
              <a:r>
                <a:rPr lang="en-US" sz="2880">
                  <a:solidFill>
                    <a:schemeClr val="lt1"/>
                  </a:solidFill>
                  <a:latin typeface="Calibri"/>
                  <a:ea typeface="Calibri"/>
                  <a:cs typeface="Calibri"/>
                  <a:sym typeface="Calibri"/>
                </a:rPr>
                <a:t>EOSC</a:t>
              </a:r>
              <a:endParaRPr sz="2880">
                <a:solidFill>
                  <a:schemeClr val="lt1"/>
                </a:solidFill>
                <a:latin typeface="Calibri"/>
                <a:ea typeface="Calibri"/>
                <a:cs typeface="Calibri"/>
                <a:sym typeface="Calibri"/>
              </a:endParaRPr>
            </a:p>
          </p:txBody>
        </p:sp>
        <p:sp>
          <p:nvSpPr>
            <p:cNvPr id="100" name="Shape 100"/>
            <p:cNvSpPr/>
            <p:nvPr/>
          </p:nvSpPr>
          <p:spPr>
            <a:xfrm rot="5400000">
              <a:off x="6731621" y="-639403"/>
              <a:ext cx="837972" cy="6729984"/>
            </a:xfrm>
            <a:prstGeom prst="round2SameRect">
              <a:avLst>
                <a:gd name="adj1" fmla="val 16667"/>
                <a:gd name="adj2" fmla="val 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101" name="Shape 101"/>
            <p:cNvSpPr txBox="1"/>
            <p:nvPr/>
          </p:nvSpPr>
          <p:spPr>
            <a:xfrm>
              <a:off x="3785615" y="2347509"/>
              <a:ext cx="6689078" cy="756160"/>
            </a:xfrm>
            <a:prstGeom prst="rect">
              <a:avLst/>
            </a:prstGeom>
            <a:noFill/>
            <a:ln>
              <a:noFill/>
            </a:ln>
          </p:spPr>
          <p:txBody>
            <a:bodyPr spcFirstLastPara="1" wrap="square" lIns="78863" tIns="39420" rIns="78863" bIns="39420" anchor="ctr" anchorCtr="0">
              <a:noAutofit/>
            </a:bodyPr>
            <a:lstStyle/>
            <a:p>
              <a:pPr marL="205740" lvl="1" indent="-205740">
                <a:lnSpc>
                  <a:spcPct val="90000"/>
                </a:lnSpc>
                <a:buClr>
                  <a:schemeClr val="dk1"/>
                </a:buClr>
                <a:buSzPts val="2300"/>
                <a:buFont typeface="Calibri"/>
                <a:buChar char="•"/>
              </a:pPr>
              <a:r>
                <a:rPr lang="en-US" sz="2070" dirty="0">
                  <a:solidFill>
                    <a:schemeClr val="dk1"/>
                  </a:solidFill>
                  <a:latin typeface="Calibri"/>
                  <a:ea typeface="Calibri"/>
                  <a:cs typeface="Calibri"/>
                  <a:sym typeface="Calibri"/>
                </a:rPr>
                <a:t>Develop new data analysis, modelling and simulation services</a:t>
              </a:r>
              <a:endParaRPr sz="2070" dirty="0">
                <a:solidFill>
                  <a:schemeClr val="dk1"/>
                </a:solidFill>
                <a:latin typeface="Calibri"/>
                <a:ea typeface="Calibri"/>
                <a:cs typeface="Calibri"/>
                <a:sym typeface="Calibri"/>
              </a:endParaRPr>
            </a:p>
          </p:txBody>
        </p:sp>
        <p:sp>
          <p:nvSpPr>
            <p:cNvPr id="102" name="Shape 102"/>
            <p:cNvSpPr/>
            <p:nvPr/>
          </p:nvSpPr>
          <p:spPr>
            <a:xfrm>
              <a:off x="0" y="2201855"/>
              <a:ext cx="3785616" cy="1047465"/>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103" name="Shape 103"/>
            <p:cNvSpPr txBox="1"/>
            <p:nvPr/>
          </p:nvSpPr>
          <p:spPr>
            <a:xfrm>
              <a:off x="51133" y="2252988"/>
              <a:ext cx="3683350" cy="945199"/>
            </a:xfrm>
            <a:prstGeom prst="rect">
              <a:avLst/>
            </a:prstGeom>
            <a:noFill/>
            <a:ln>
              <a:noFill/>
            </a:ln>
          </p:spPr>
          <p:txBody>
            <a:bodyPr spcFirstLastPara="1" wrap="square" lIns="126856" tIns="63427" rIns="126856" bIns="63427" anchor="ctr" anchorCtr="0">
              <a:noAutofit/>
            </a:bodyPr>
            <a:lstStyle/>
            <a:p>
              <a:pPr algn="ctr">
                <a:lnSpc>
                  <a:spcPct val="90000"/>
                </a:lnSpc>
              </a:pPr>
              <a:r>
                <a:rPr lang="en-US" sz="2880" dirty="0">
                  <a:solidFill>
                    <a:schemeClr val="lt1"/>
                  </a:solidFill>
                  <a:latin typeface="Calibri"/>
                  <a:ea typeface="Calibri"/>
                  <a:cs typeface="Calibri"/>
                  <a:sym typeface="Calibri"/>
                </a:rPr>
                <a:t>Data Services</a:t>
              </a:r>
              <a:endParaRPr sz="2880" dirty="0">
                <a:solidFill>
                  <a:schemeClr val="lt1"/>
                </a:solidFill>
                <a:latin typeface="Calibri"/>
                <a:ea typeface="Calibri"/>
                <a:cs typeface="Calibri"/>
                <a:sym typeface="Calibri"/>
              </a:endParaRPr>
            </a:p>
          </p:txBody>
        </p:sp>
        <p:sp>
          <p:nvSpPr>
            <p:cNvPr id="104" name="Shape 104"/>
            <p:cNvSpPr/>
            <p:nvPr/>
          </p:nvSpPr>
          <p:spPr>
            <a:xfrm rot="5400000">
              <a:off x="6731621" y="460435"/>
              <a:ext cx="837972" cy="6729984"/>
            </a:xfrm>
            <a:prstGeom prst="round2SameRect">
              <a:avLst>
                <a:gd name="adj1" fmla="val 16667"/>
                <a:gd name="adj2" fmla="val 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105" name="Shape 105"/>
            <p:cNvSpPr txBox="1"/>
            <p:nvPr/>
          </p:nvSpPr>
          <p:spPr>
            <a:xfrm>
              <a:off x="3785615" y="3447347"/>
              <a:ext cx="6689078" cy="756160"/>
            </a:xfrm>
            <a:prstGeom prst="rect">
              <a:avLst/>
            </a:prstGeom>
            <a:noFill/>
            <a:ln>
              <a:noFill/>
            </a:ln>
          </p:spPr>
          <p:txBody>
            <a:bodyPr spcFirstLastPara="1" wrap="square" lIns="78863" tIns="39420" rIns="78863" bIns="39420" anchor="ctr" anchorCtr="0">
              <a:noAutofit/>
            </a:bodyPr>
            <a:lstStyle/>
            <a:p>
              <a:pPr marL="205740" lvl="1" indent="-205740">
                <a:lnSpc>
                  <a:spcPct val="90000"/>
                </a:lnSpc>
                <a:buClr>
                  <a:schemeClr val="dk1"/>
                </a:buClr>
                <a:buSzPts val="2300"/>
                <a:buFont typeface="Calibri"/>
                <a:buChar char="•"/>
              </a:pPr>
              <a:r>
                <a:rPr lang="en-US" sz="2070" dirty="0">
                  <a:solidFill>
                    <a:schemeClr val="dk1"/>
                  </a:solidFill>
                  <a:latin typeface="Calibri"/>
                  <a:ea typeface="Calibri"/>
                  <a:cs typeface="Calibri"/>
                  <a:sym typeface="Calibri"/>
                </a:rPr>
                <a:t>Train users how to write Data management plans, improve metadata, using DOIs, manage data better</a:t>
              </a:r>
              <a:endParaRPr sz="2070" dirty="0">
                <a:solidFill>
                  <a:schemeClr val="dk1"/>
                </a:solidFill>
                <a:latin typeface="Calibri"/>
                <a:ea typeface="Calibri"/>
                <a:cs typeface="Calibri"/>
                <a:sym typeface="Calibri"/>
              </a:endParaRPr>
            </a:p>
          </p:txBody>
        </p:sp>
        <p:sp>
          <p:nvSpPr>
            <p:cNvPr id="106" name="Shape 106"/>
            <p:cNvSpPr/>
            <p:nvPr/>
          </p:nvSpPr>
          <p:spPr>
            <a:xfrm>
              <a:off x="0" y="3301694"/>
              <a:ext cx="3785616" cy="1047465"/>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82283" tIns="82283" rIns="82283" bIns="82283" anchor="ctr" anchorCtr="0">
              <a:noAutofit/>
            </a:bodyPr>
            <a:lstStyle/>
            <a:p>
              <a:endParaRPr sz="1680"/>
            </a:p>
          </p:txBody>
        </p:sp>
        <p:sp>
          <p:nvSpPr>
            <p:cNvPr id="107" name="Shape 107"/>
            <p:cNvSpPr txBox="1"/>
            <p:nvPr/>
          </p:nvSpPr>
          <p:spPr>
            <a:xfrm>
              <a:off x="51133" y="3352827"/>
              <a:ext cx="3683350" cy="945199"/>
            </a:xfrm>
            <a:prstGeom prst="rect">
              <a:avLst/>
            </a:prstGeom>
            <a:noFill/>
            <a:ln>
              <a:noFill/>
            </a:ln>
          </p:spPr>
          <p:txBody>
            <a:bodyPr spcFirstLastPara="1" wrap="square" lIns="126856" tIns="63427" rIns="126856" bIns="63427" anchor="ctr" anchorCtr="0">
              <a:noAutofit/>
            </a:bodyPr>
            <a:lstStyle/>
            <a:p>
              <a:pPr algn="ctr">
                <a:lnSpc>
                  <a:spcPct val="90000"/>
                </a:lnSpc>
              </a:pPr>
              <a:r>
                <a:rPr lang="en-US" sz="2880" dirty="0">
                  <a:solidFill>
                    <a:schemeClr val="lt1"/>
                  </a:solidFill>
                  <a:latin typeface="Calibri"/>
                  <a:ea typeface="Calibri"/>
                  <a:cs typeface="Calibri"/>
                  <a:sym typeface="Calibri"/>
                </a:rPr>
                <a:t>User Training</a:t>
              </a:r>
              <a:endParaRPr sz="2880" dirty="0">
                <a:solidFill>
                  <a:schemeClr val="lt1"/>
                </a:solidFill>
                <a:latin typeface="Calibri"/>
                <a:ea typeface="Calibri"/>
                <a:cs typeface="Calibri"/>
                <a:sym typeface="Calibri"/>
              </a:endParaRPr>
            </a:p>
          </p:txBody>
        </p:sp>
      </p:grpSp>
      <p:pic>
        <p:nvPicPr>
          <p:cNvPr id="21"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7" r="491"/>
          <a:stretch/>
        </p:blipFill>
        <p:spPr bwMode="auto">
          <a:xfrm>
            <a:off x="9876911" y="125415"/>
            <a:ext cx="1487358" cy="5406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a:stretch>
            <a:fillRect/>
          </a:stretch>
        </p:blipFill>
        <p:spPr>
          <a:xfrm>
            <a:off x="8829920" y="889760"/>
            <a:ext cx="2557528" cy="2296672"/>
          </a:xfrm>
          <a:prstGeom prst="rect">
            <a:avLst/>
          </a:prstGeom>
        </p:spPr>
      </p:pic>
      <p:sp>
        <p:nvSpPr>
          <p:cNvPr id="25" name="Footer Placeholder 2"/>
          <p:cNvSpPr>
            <a:spLocks noGrp="1"/>
          </p:cNvSpPr>
          <p:nvPr>
            <p:ph type="ftr" sz="quarter" idx="10"/>
          </p:nvPr>
        </p:nvSpPr>
        <p:spPr>
          <a:xfrm>
            <a:off x="1472566" y="6483358"/>
            <a:ext cx="7343774" cy="212725"/>
          </a:xfrm>
        </p:spPr>
        <p:txBody>
          <a:bodyPr/>
          <a:lstStyle/>
          <a:p>
            <a:pPr fontAlgn="base">
              <a:spcBef>
                <a:spcPct val="0"/>
              </a:spcBef>
              <a:spcAft>
                <a:spcPct val="0"/>
              </a:spcAft>
              <a:defRPr/>
            </a:pPr>
            <a:endParaRPr lang="fr-FR" dirty="0"/>
          </a:p>
        </p:txBody>
      </p:sp>
      <p:sp>
        <p:nvSpPr>
          <p:cNvPr id="3" name="Slide Number Placeholder 2"/>
          <p:cNvSpPr>
            <a:spLocks noGrp="1"/>
          </p:cNvSpPr>
          <p:nvPr>
            <p:ph type="sldNum" sz="quarter" idx="11"/>
          </p:nvPr>
        </p:nvSpPr>
        <p:spPr>
          <a:xfrm>
            <a:off x="9347200" y="6535078"/>
            <a:ext cx="2844800" cy="365125"/>
          </a:xfrm>
        </p:spPr>
        <p:txBody>
          <a:bodyPr/>
          <a:lstStyle/>
          <a:p>
            <a:pPr>
              <a:defRPr/>
            </a:pPr>
            <a:r>
              <a:rPr lang="fr-FR" altLang="fr-FR"/>
              <a:t>Page </a:t>
            </a:r>
            <a:fld id="{DC3005C4-15E9-489E-BA90-2123D33814CE}" type="slidenum">
              <a:rPr lang="fr-FR" altLang="fr-FR" smtClean="0"/>
              <a:pPr>
                <a:defRPr/>
              </a:pPr>
              <a:t>7</a:t>
            </a:fld>
            <a:endParaRPr lang="fr-FR" altLang="fr-FR"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8976" y="3313586"/>
            <a:ext cx="3039413" cy="2621292"/>
          </a:xfrm>
          <a:prstGeom prst="rect">
            <a:avLst/>
          </a:prstGeom>
        </p:spPr>
      </p:pic>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5151138" y="6365753"/>
            <a:ext cx="656951" cy="439062"/>
          </a:xfrm>
          <a:prstGeom prst="rect">
            <a:avLst/>
          </a:prstGeom>
        </p:spPr>
      </p:pic>
      <p:sp>
        <p:nvSpPr>
          <p:cNvPr id="27" name="Rectangle 26"/>
          <p:cNvSpPr/>
          <p:nvPr/>
        </p:nvSpPr>
        <p:spPr>
          <a:xfrm>
            <a:off x="6009589" y="6391385"/>
            <a:ext cx="5486400" cy="387798"/>
          </a:xfrm>
          <a:prstGeom prst="rect">
            <a:avLst/>
          </a:prstGeom>
        </p:spPr>
        <p:txBody>
          <a:bodyPr>
            <a:spAutoFit/>
          </a:bodyPr>
          <a:lstStyle/>
          <a:p>
            <a:r>
              <a:rPr lang="en-US" sz="960" dirty="0">
                <a:solidFill>
                  <a:srgbClr val="002060"/>
                </a:solidFill>
              </a:rPr>
              <a:t>This project will receive funding from the European Union's Horizon 2020 research and innovation </a:t>
            </a:r>
            <a:r>
              <a:rPr lang="en-US" sz="960" dirty="0" err="1">
                <a:solidFill>
                  <a:srgbClr val="002060"/>
                </a:solidFill>
              </a:rPr>
              <a:t>programme</a:t>
            </a:r>
            <a:r>
              <a:rPr lang="en-US" sz="960" dirty="0">
                <a:solidFill>
                  <a:srgbClr val="002060"/>
                </a:solidFill>
              </a:rPr>
              <a:t> under grant agreement No 823852</a:t>
            </a:r>
          </a:p>
        </p:txBody>
      </p:sp>
      <p:sp>
        <p:nvSpPr>
          <p:cNvPr id="28" name="Rectangle 27">
            <a:extLst>
              <a:ext uri="{FF2B5EF4-FFF2-40B4-BE49-F238E27FC236}">
                <a16:creationId xmlns:a16="http://schemas.microsoft.com/office/drawing/2014/main" id="{A6C33A5D-C377-484E-B813-43F9C5C83A7E}"/>
              </a:ext>
            </a:extLst>
          </p:cNvPr>
          <p:cNvSpPr/>
          <p:nvPr/>
        </p:nvSpPr>
        <p:spPr>
          <a:xfrm>
            <a:off x="106960" y="6409034"/>
            <a:ext cx="4840180" cy="523220"/>
          </a:xfrm>
          <a:prstGeom prst="rect">
            <a:avLst/>
          </a:prstGeom>
        </p:spPr>
        <p:txBody>
          <a:bodyPr wrap="square">
            <a:spAutoFit/>
          </a:bodyPr>
          <a:lstStyle/>
          <a:p>
            <a:pPr algn="ctr" fontAlgn="base">
              <a:spcBef>
                <a:spcPct val="0"/>
              </a:spcBef>
              <a:spcAft>
                <a:spcPct val="0"/>
              </a:spcAft>
              <a:defRPr/>
            </a:pPr>
            <a:r>
              <a:rPr lang="en-US" dirty="0"/>
              <a:t>A. </a:t>
            </a:r>
            <a:r>
              <a:rPr lang="en-US" dirty="0" err="1"/>
              <a:t>Gotz</a:t>
            </a:r>
            <a:r>
              <a:rPr lang="en-US" dirty="0"/>
              <a:t> – PaNOSC project – EOSC Stakeholders meeting 22 November 2018.</a:t>
            </a:r>
            <a:endParaRPr lang="fr-FR" dirty="0"/>
          </a:p>
        </p:txBody>
      </p:sp>
    </p:spTree>
    <p:extLst>
      <p:ext uri="{BB962C8B-B14F-4D97-AF65-F5344CB8AC3E}">
        <p14:creationId xmlns:p14="http://schemas.microsoft.com/office/powerpoint/2010/main" val="6456863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9327" y="1881011"/>
            <a:ext cx="6703234" cy="4468818"/>
          </a:xfrm>
        </p:spPr>
      </p:pic>
      <p:sp>
        <p:nvSpPr>
          <p:cNvPr id="2" name="Title 1"/>
          <p:cNvSpPr>
            <a:spLocks noGrp="1"/>
          </p:cNvSpPr>
          <p:nvPr>
            <p:ph type="title"/>
          </p:nvPr>
        </p:nvSpPr>
        <p:spPr>
          <a:xfrm>
            <a:off x="418423" y="253470"/>
            <a:ext cx="10972800" cy="533400"/>
          </a:xfrm>
        </p:spPr>
        <p:txBody>
          <a:bodyPr/>
          <a:lstStyle/>
          <a:p>
            <a:r>
              <a:rPr lang="en-US" sz="4000" dirty="0">
                <a:solidFill>
                  <a:srgbClr val="A34874"/>
                </a:solidFill>
              </a:rPr>
              <a:t>Conclusion @ EOSC Stakeholders meeting </a:t>
            </a:r>
          </a:p>
        </p:txBody>
      </p:sp>
      <p:sp>
        <p:nvSpPr>
          <p:cNvPr id="4" name="Footer Placeholder 3"/>
          <p:cNvSpPr>
            <a:spLocks noGrp="1"/>
          </p:cNvSpPr>
          <p:nvPr>
            <p:ph type="ftr" sz="quarter" idx="10"/>
          </p:nvPr>
        </p:nvSpPr>
        <p:spPr>
          <a:xfrm>
            <a:off x="1472566" y="6626156"/>
            <a:ext cx="7343774" cy="212725"/>
          </a:xfrm>
        </p:spPr>
        <p:txBody>
          <a:bodyPr/>
          <a:lstStyle/>
          <a:p>
            <a:pPr fontAlgn="base">
              <a:spcBef>
                <a:spcPct val="0"/>
              </a:spcBef>
              <a:spcAft>
                <a:spcPct val="0"/>
              </a:spcAft>
              <a:defRPr/>
            </a:pPr>
            <a:endParaRPr lang="fr-FR" dirty="0"/>
          </a:p>
        </p:txBody>
      </p:sp>
      <p:sp>
        <p:nvSpPr>
          <p:cNvPr id="5" name="Slide Number Placeholder 4"/>
          <p:cNvSpPr>
            <a:spLocks noGrp="1"/>
          </p:cNvSpPr>
          <p:nvPr>
            <p:ph type="sldNum" sz="quarter" idx="11"/>
          </p:nvPr>
        </p:nvSpPr>
        <p:spPr/>
        <p:txBody>
          <a:bodyPr/>
          <a:lstStyle/>
          <a:p>
            <a:pPr>
              <a:defRPr/>
            </a:pPr>
            <a:r>
              <a:rPr lang="fr-FR" altLang="fr-FR"/>
              <a:t>Page </a:t>
            </a:r>
            <a:fld id="{DC3005C4-15E9-489E-BA90-2123D33814CE}" type="slidenum">
              <a:rPr lang="fr-FR" altLang="fr-FR" smtClean="0"/>
              <a:pPr>
                <a:defRPr/>
              </a:pPr>
              <a:t>8</a:t>
            </a:fld>
            <a:endParaRPr lang="fr-FR" altLang="fr-FR" dirty="0"/>
          </a:p>
        </p:txBody>
      </p:sp>
      <p:pic>
        <p:nvPicPr>
          <p:cNvPr id="6"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7" r="491"/>
          <a:stretch/>
        </p:blipFill>
        <p:spPr bwMode="auto">
          <a:xfrm>
            <a:off x="9876911" y="125415"/>
            <a:ext cx="1487358" cy="540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482090" y="786870"/>
            <a:ext cx="7673896" cy="1126462"/>
          </a:xfrm>
          <a:prstGeom prst="rect">
            <a:avLst/>
          </a:prstGeom>
          <a:noFill/>
        </p:spPr>
        <p:txBody>
          <a:bodyPr wrap="none" rtlCol="0">
            <a:spAutoFit/>
          </a:bodyPr>
          <a:lstStyle/>
          <a:p>
            <a:r>
              <a:rPr lang="en-US" sz="1680" b="1" dirty="0" err="1">
                <a:solidFill>
                  <a:srgbClr val="0070C0"/>
                </a:solidFill>
              </a:rPr>
              <a:t>PaNOSC</a:t>
            </a:r>
            <a:r>
              <a:rPr lang="en-US" sz="1680" dirty="0">
                <a:solidFill>
                  <a:srgbClr val="0070C0"/>
                </a:solidFill>
              </a:rPr>
              <a:t> is a joint effort to help the ESFRI Photon and Neutron sources to</a:t>
            </a:r>
          </a:p>
          <a:p>
            <a:r>
              <a:rPr lang="en-US" sz="1680" b="1" dirty="0">
                <a:solidFill>
                  <a:srgbClr val="0070C0"/>
                </a:solidFill>
              </a:rPr>
              <a:t>adopt</a:t>
            </a:r>
            <a:r>
              <a:rPr lang="en-US" sz="1680" dirty="0">
                <a:solidFill>
                  <a:srgbClr val="0070C0"/>
                </a:solidFill>
              </a:rPr>
              <a:t> and </a:t>
            </a:r>
            <a:r>
              <a:rPr lang="en-US" sz="1680" b="1" dirty="0">
                <a:solidFill>
                  <a:srgbClr val="0070C0"/>
                </a:solidFill>
              </a:rPr>
              <a:t>implement</a:t>
            </a:r>
            <a:r>
              <a:rPr lang="en-US" sz="1680" dirty="0">
                <a:solidFill>
                  <a:srgbClr val="0070C0"/>
                </a:solidFill>
              </a:rPr>
              <a:t> </a:t>
            </a:r>
            <a:r>
              <a:rPr lang="en-US" sz="1680" b="1" dirty="0">
                <a:solidFill>
                  <a:srgbClr val="0070C0"/>
                </a:solidFill>
              </a:rPr>
              <a:t>data management</a:t>
            </a:r>
            <a:r>
              <a:rPr lang="en-US" sz="1680" dirty="0">
                <a:solidFill>
                  <a:srgbClr val="0070C0"/>
                </a:solidFill>
              </a:rPr>
              <a:t>, </a:t>
            </a:r>
            <a:r>
              <a:rPr lang="en-US" sz="1680" b="1" dirty="0">
                <a:solidFill>
                  <a:srgbClr val="0070C0"/>
                </a:solidFill>
              </a:rPr>
              <a:t>simulation</a:t>
            </a:r>
            <a:r>
              <a:rPr lang="en-US" sz="1680" dirty="0">
                <a:solidFill>
                  <a:srgbClr val="0070C0"/>
                </a:solidFill>
              </a:rPr>
              <a:t> and </a:t>
            </a:r>
            <a:r>
              <a:rPr lang="en-US" sz="1680" b="1" dirty="0">
                <a:solidFill>
                  <a:srgbClr val="0070C0"/>
                </a:solidFill>
              </a:rPr>
              <a:t>analysis services</a:t>
            </a:r>
          </a:p>
          <a:p>
            <a:r>
              <a:rPr lang="en-US" sz="1680" dirty="0">
                <a:solidFill>
                  <a:srgbClr val="0070C0"/>
                </a:solidFill>
              </a:rPr>
              <a:t>for dealing with the increasing data rates and volumes and making </a:t>
            </a:r>
          </a:p>
          <a:p>
            <a:r>
              <a:rPr lang="en-US" sz="1680" b="1" dirty="0">
                <a:solidFill>
                  <a:srgbClr val="0070C0"/>
                </a:solidFill>
              </a:rPr>
              <a:t>Open Data</a:t>
            </a:r>
            <a:r>
              <a:rPr lang="en-US" sz="1680" dirty="0">
                <a:solidFill>
                  <a:srgbClr val="0070C0"/>
                </a:solidFill>
              </a:rPr>
              <a:t> available to the </a:t>
            </a:r>
            <a:r>
              <a:rPr lang="en-US" sz="1680" b="1" dirty="0">
                <a:solidFill>
                  <a:srgbClr val="0070C0"/>
                </a:solidFill>
              </a:rPr>
              <a:t>EOSC</a:t>
            </a:r>
          </a:p>
        </p:txBody>
      </p:sp>
      <p:sp>
        <p:nvSpPr>
          <p:cNvPr id="8" name="TextBox 7"/>
          <p:cNvSpPr txBox="1"/>
          <p:nvPr/>
        </p:nvSpPr>
        <p:spPr>
          <a:xfrm>
            <a:off x="4281399" y="4939772"/>
            <a:ext cx="3488455" cy="1384995"/>
          </a:xfrm>
          <a:prstGeom prst="rect">
            <a:avLst/>
          </a:prstGeom>
          <a:noFill/>
        </p:spPr>
        <p:txBody>
          <a:bodyPr wrap="none" rtlCol="0">
            <a:spAutoFit/>
          </a:bodyPr>
          <a:lstStyle/>
          <a:p>
            <a:r>
              <a:rPr lang="en-US" sz="1680" dirty="0">
                <a:solidFill>
                  <a:schemeClr val="bg1"/>
                </a:solidFill>
              </a:rPr>
              <a:t>Open Data &amp; Open Science </a:t>
            </a:r>
          </a:p>
          <a:p>
            <a:pPr algn="ctr"/>
            <a:r>
              <a:rPr lang="en-US" sz="1680" dirty="0">
                <a:solidFill>
                  <a:schemeClr val="bg1"/>
                </a:solidFill>
              </a:rPr>
              <a:t>builds on</a:t>
            </a:r>
          </a:p>
          <a:p>
            <a:pPr algn="ctr"/>
            <a:endParaRPr lang="en-US" sz="1680" dirty="0">
              <a:solidFill>
                <a:schemeClr val="bg1"/>
              </a:solidFill>
            </a:endParaRPr>
          </a:p>
          <a:p>
            <a:pPr algn="ctr"/>
            <a:r>
              <a:rPr lang="en-US" sz="1680" dirty="0">
                <a:solidFill>
                  <a:schemeClr val="bg1"/>
                </a:solidFill>
              </a:rPr>
              <a:t>Data Management, Simulation</a:t>
            </a:r>
          </a:p>
          <a:p>
            <a:pPr algn="ctr"/>
            <a:r>
              <a:rPr lang="en-US" sz="1680" dirty="0">
                <a:solidFill>
                  <a:schemeClr val="bg1"/>
                </a:solidFill>
              </a:rPr>
              <a:t>&amp; Analysis Services</a:t>
            </a:r>
          </a:p>
        </p:txBody>
      </p:sp>
      <p:sp>
        <p:nvSpPr>
          <p:cNvPr id="10" name="Rectangle 9"/>
          <p:cNvSpPr/>
          <p:nvPr/>
        </p:nvSpPr>
        <p:spPr>
          <a:xfrm>
            <a:off x="6010944" y="6482041"/>
            <a:ext cx="5486400" cy="387798"/>
          </a:xfrm>
          <a:prstGeom prst="rect">
            <a:avLst/>
          </a:prstGeom>
        </p:spPr>
        <p:txBody>
          <a:bodyPr>
            <a:spAutoFit/>
          </a:bodyPr>
          <a:lstStyle/>
          <a:p>
            <a:r>
              <a:rPr lang="en-US" sz="960" dirty="0">
                <a:solidFill>
                  <a:srgbClr val="002060"/>
                </a:solidFill>
              </a:rPr>
              <a:t>This project will receive funding from the European Union's Horizon 2020 research and innovation </a:t>
            </a:r>
            <a:r>
              <a:rPr lang="en-US" sz="960" dirty="0" err="1">
                <a:solidFill>
                  <a:srgbClr val="002060"/>
                </a:solidFill>
              </a:rPr>
              <a:t>programme</a:t>
            </a:r>
            <a:r>
              <a:rPr lang="en-US" sz="960" dirty="0">
                <a:solidFill>
                  <a:srgbClr val="002060"/>
                </a:solidFill>
              </a:rPr>
              <a:t> under grant agreement No 823852</a:t>
            </a:r>
          </a:p>
        </p:txBody>
      </p:sp>
      <p:sp>
        <p:nvSpPr>
          <p:cNvPr id="11" name="Rectangle 10">
            <a:extLst>
              <a:ext uri="{FF2B5EF4-FFF2-40B4-BE49-F238E27FC236}">
                <a16:creationId xmlns:a16="http://schemas.microsoft.com/office/drawing/2014/main" id="{DBF50453-933E-40A1-9131-B959F9959468}"/>
              </a:ext>
            </a:extLst>
          </p:cNvPr>
          <p:cNvSpPr/>
          <p:nvPr/>
        </p:nvSpPr>
        <p:spPr>
          <a:xfrm>
            <a:off x="106960" y="6409034"/>
            <a:ext cx="4840180" cy="523220"/>
          </a:xfrm>
          <a:prstGeom prst="rect">
            <a:avLst/>
          </a:prstGeom>
        </p:spPr>
        <p:txBody>
          <a:bodyPr wrap="square">
            <a:spAutoFit/>
          </a:bodyPr>
          <a:lstStyle/>
          <a:p>
            <a:pPr algn="ctr" fontAlgn="base">
              <a:spcBef>
                <a:spcPct val="0"/>
              </a:spcBef>
              <a:spcAft>
                <a:spcPct val="0"/>
              </a:spcAft>
              <a:defRPr/>
            </a:pPr>
            <a:r>
              <a:rPr lang="en-US" dirty="0"/>
              <a:t>A. </a:t>
            </a:r>
            <a:r>
              <a:rPr lang="en-US" dirty="0" err="1"/>
              <a:t>Gotz</a:t>
            </a:r>
            <a:r>
              <a:rPr lang="en-US" dirty="0"/>
              <a:t> – PaNOSC project – EOSC Stakeholders meeting 22 November 2018.</a:t>
            </a:r>
            <a:endParaRPr lang="fr-FR" dirty="0"/>
          </a:p>
        </p:txBody>
      </p:sp>
      <p:pic>
        <p:nvPicPr>
          <p:cNvPr id="12" name="Picture 11">
            <a:extLst>
              <a:ext uri="{FF2B5EF4-FFF2-40B4-BE49-F238E27FC236}">
                <a16:creationId xmlns:a16="http://schemas.microsoft.com/office/drawing/2014/main" id="{41FD1EE3-4A3B-40D3-833E-B5CCA440EC3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151138" y="6365753"/>
            <a:ext cx="656951" cy="439062"/>
          </a:xfrm>
          <a:prstGeom prst="rect">
            <a:avLst/>
          </a:prstGeom>
        </p:spPr>
      </p:pic>
    </p:spTree>
    <p:extLst>
      <p:ext uri="{BB962C8B-B14F-4D97-AF65-F5344CB8AC3E}">
        <p14:creationId xmlns:p14="http://schemas.microsoft.com/office/powerpoint/2010/main" val="20174748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2" name="Title 1">
            <a:extLst>
              <a:ext uri="{FF2B5EF4-FFF2-40B4-BE49-F238E27FC236}">
                <a16:creationId xmlns:a16="http://schemas.microsoft.com/office/drawing/2014/main" id="{3568BC84-816E-43C0-93F6-65F72EFA8E13}"/>
              </a:ext>
            </a:extLst>
          </p:cNvPr>
          <p:cNvSpPr>
            <a:spLocks noGrp="1"/>
          </p:cNvSpPr>
          <p:nvPr>
            <p:ph type="title"/>
          </p:nvPr>
        </p:nvSpPr>
        <p:spPr>
          <a:xfrm>
            <a:off x="457200" y="336103"/>
            <a:ext cx="11176782" cy="446276"/>
          </a:xfrm>
        </p:spPr>
        <p:txBody>
          <a:bodyPr/>
          <a:lstStyle/>
          <a:p>
            <a:r>
              <a:rPr lang="en-US" dirty="0">
                <a:solidFill>
                  <a:srgbClr val="A34874"/>
                </a:solidFill>
              </a:rPr>
              <a:t>PaNOSC Kickoff meeting at ESRF (January 2019)</a:t>
            </a:r>
            <a:endParaRPr lang="en-GB" dirty="0">
              <a:solidFill>
                <a:srgbClr val="A34874"/>
              </a:solidFill>
            </a:endParaRPr>
          </a:p>
        </p:txBody>
      </p:sp>
      <p:sp>
        <p:nvSpPr>
          <p:cNvPr id="3" name="Text Placeholder 2">
            <a:extLst>
              <a:ext uri="{FF2B5EF4-FFF2-40B4-BE49-F238E27FC236}">
                <a16:creationId xmlns:a16="http://schemas.microsoft.com/office/drawing/2014/main" id="{FC79859F-2C40-4515-98FE-70ACF17BB215}"/>
              </a:ext>
            </a:extLst>
          </p:cNvPr>
          <p:cNvSpPr>
            <a:spLocks noGrp="1"/>
          </p:cNvSpPr>
          <p:nvPr>
            <p:ph type="body" idx="1"/>
          </p:nvPr>
        </p:nvSpPr>
        <p:spPr/>
        <p:txBody>
          <a:bodyPr>
            <a:normAutofit fontScale="92500" lnSpcReduction="10000"/>
          </a:bodyPr>
          <a:lstStyle/>
          <a:p>
            <a:endParaRPr lang="en-GB" dirty="0"/>
          </a:p>
        </p:txBody>
      </p:sp>
      <p:sp>
        <p:nvSpPr>
          <p:cNvPr id="4" name="Text Placeholder 3">
            <a:extLst>
              <a:ext uri="{FF2B5EF4-FFF2-40B4-BE49-F238E27FC236}">
                <a16:creationId xmlns:a16="http://schemas.microsoft.com/office/drawing/2014/main" id="{ADCBA89F-70C8-4104-9BFC-14092F530225}"/>
              </a:ext>
            </a:extLst>
          </p:cNvPr>
          <p:cNvSpPr>
            <a:spLocks noGrp="1"/>
          </p:cNvSpPr>
          <p:nvPr>
            <p:ph type="body" idx="2"/>
          </p:nvPr>
        </p:nvSpPr>
        <p:spPr/>
        <p:txBody>
          <a:bodyPr/>
          <a:lstStyle/>
          <a:p>
            <a:endParaRPr lang="en-GB"/>
          </a:p>
        </p:txBody>
      </p:sp>
      <p:pic>
        <p:nvPicPr>
          <p:cNvPr id="5" name="Picture 4">
            <a:extLst>
              <a:ext uri="{FF2B5EF4-FFF2-40B4-BE49-F238E27FC236}">
                <a16:creationId xmlns:a16="http://schemas.microsoft.com/office/drawing/2014/main" id="{EB0E9291-CFF9-4A4C-8F0F-4F7B6A688025}"/>
              </a:ext>
            </a:extLst>
          </p:cNvPr>
          <p:cNvPicPr>
            <a:picLocks noChangeAspect="1"/>
          </p:cNvPicPr>
          <p:nvPr/>
        </p:nvPicPr>
        <p:blipFill>
          <a:blip r:embed="rId3"/>
          <a:stretch>
            <a:fillRect/>
          </a:stretch>
        </p:blipFill>
        <p:spPr>
          <a:xfrm>
            <a:off x="0" y="1649493"/>
            <a:ext cx="6144417" cy="3718496"/>
          </a:xfrm>
          <a:prstGeom prst="rect">
            <a:avLst/>
          </a:prstGeom>
        </p:spPr>
      </p:pic>
      <p:pic>
        <p:nvPicPr>
          <p:cNvPr id="6" name="Picture 5">
            <a:extLst>
              <a:ext uri="{FF2B5EF4-FFF2-40B4-BE49-F238E27FC236}">
                <a16:creationId xmlns:a16="http://schemas.microsoft.com/office/drawing/2014/main" id="{9EEBDD98-D406-474F-A536-1C57D7D6BD2D}"/>
              </a:ext>
            </a:extLst>
          </p:cNvPr>
          <p:cNvPicPr>
            <a:picLocks noChangeAspect="1"/>
          </p:cNvPicPr>
          <p:nvPr/>
        </p:nvPicPr>
        <p:blipFill>
          <a:blip r:embed="rId4"/>
          <a:stretch>
            <a:fillRect/>
          </a:stretch>
        </p:blipFill>
        <p:spPr>
          <a:xfrm>
            <a:off x="6096000" y="1649492"/>
            <a:ext cx="6010419" cy="3867169"/>
          </a:xfrm>
          <a:prstGeom prst="rect">
            <a:avLst/>
          </a:prstGeom>
        </p:spPr>
      </p:pic>
      <p:pic>
        <p:nvPicPr>
          <p:cNvPr id="9" name="Picture 8">
            <a:extLst>
              <a:ext uri="{FF2B5EF4-FFF2-40B4-BE49-F238E27FC236}">
                <a16:creationId xmlns:a16="http://schemas.microsoft.com/office/drawing/2014/main" id="{CC375701-528B-406E-A78E-2D6D3A7CB8A3}"/>
              </a:ext>
            </a:extLst>
          </p:cNvPr>
          <p:cNvPicPr>
            <a:picLocks noChangeAspect="1"/>
          </p:cNvPicPr>
          <p:nvPr/>
        </p:nvPicPr>
        <p:blipFill>
          <a:blip r:embed="rId5"/>
          <a:stretch>
            <a:fillRect/>
          </a:stretch>
        </p:blipFill>
        <p:spPr>
          <a:xfrm>
            <a:off x="6096000" y="5516661"/>
            <a:ext cx="4619625" cy="2819400"/>
          </a:xfrm>
          <a:prstGeom prst="rect">
            <a:avLst/>
          </a:prstGeom>
        </p:spPr>
      </p:pic>
    </p:spTree>
    <p:extLst>
      <p:ext uri="{BB962C8B-B14F-4D97-AF65-F5344CB8AC3E}">
        <p14:creationId xmlns:p14="http://schemas.microsoft.com/office/powerpoint/2010/main" val="515070164"/>
      </p:ext>
    </p:extLst>
  </p:cSld>
  <p:clrMapOvr>
    <a:masterClrMapping/>
  </p:clrMapOvr>
</p:sld>
</file>

<file path=ppt/theme/theme1.xml><?xml version="1.0" encoding="utf-8"?>
<a:theme xmlns:a="http://schemas.openxmlformats.org/drawingml/2006/main" name="PaNOSC-ExPaNDS-AnnualMeeting2020_ppt_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OGOs-only">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2034</TotalTime>
  <Words>1318</Words>
  <Application>Microsoft Office PowerPoint</Application>
  <PresentationFormat>Widescreen</PresentationFormat>
  <Paragraphs>287</Paragraphs>
  <Slides>23</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JasmineUPC</vt:lpstr>
      <vt:lpstr>Times New Roman</vt:lpstr>
      <vt:lpstr>Muli Regular</vt:lpstr>
      <vt:lpstr>Helvetica</vt:lpstr>
      <vt:lpstr>Courier New</vt:lpstr>
      <vt:lpstr>Noto Sans Symbols</vt:lpstr>
      <vt:lpstr>Calibri</vt:lpstr>
      <vt:lpstr>Arial (Headings)</vt:lpstr>
      <vt:lpstr>Arial</vt:lpstr>
      <vt:lpstr>Muli</vt:lpstr>
      <vt:lpstr>PaNOSC-ExPaNDS-AnnualMeeting2020_ppt_template</vt:lpstr>
      <vt:lpstr>LOGOs-only</vt:lpstr>
      <vt:lpstr>Welcome address</vt:lpstr>
      <vt:lpstr>PowerPoint Presentation</vt:lpstr>
      <vt:lpstr>Welcome !</vt:lpstr>
      <vt:lpstr>Photons and Neutrons cover  Broad time and length scales</vt:lpstr>
      <vt:lpstr>Data Analysis as a Service – PaNDAAS meeting at ESRF (July 2016)</vt:lpstr>
      <vt:lpstr>PaNOSC @ EOSC Stakeholders meeting in Brussels (November 2018)</vt:lpstr>
      <vt:lpstr>PowerPoint Presentation</vt:lpstr>
      <vt:lpstr>Conclusion @ EOSC Stakeholders meeting </vt:lpstr>
      <vt:lpstr>PaNOSC Kickoff meeting at ESRF (January 2019)</vt:lpstr>
      <vt:lpstr>PaNOSC goals</vt:lpstr>
      <vt:lpstr>PowerPoint Presentation</vt:lpstr>
      <vt:lpstr>PowerPoint Presentation</vt:lpstr>
      <vt:lpstr>PaNOSC First Annual Meeting organized by CERIC-ERIC in Trieste in November 2019</vt:lpstr>
      <vt:lpstr>PaNOSC First Annual Meeting in Trieste at CERIC-ERIC (November 2019)</vt:lpstr>
      <vt:lpstr>And then came COVID-19 … and BOOM we moved to ZOOM for 2 years 2020+2021</vt:lpstr>
      <vt:lpstr>KPIs - Before PaNOSC - 2018</vt:lpstr>
      <vt:lpstr>KPIs - After PaNOSC - 2023</vt:lpstr>
      <vt:lpstr>The world’s first Open Scientist?</vt:lpstr>
      <vt:lpstr>Open Access – problems with Elsevier already in 1636?</vt:lpstr>
      <vt:lpstr>350+ years later</vt:lpstr>
      <vt:lpstr>PowerPoint Presentation</vt:lpstr>
      <vt:lpstr>Thank you</vt:lpstr>
      <vt:lpstr>Project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Tobias Richter</dc:creator>
  <cp:lastModifiedBy>GOETZ Andrew</cp:lastModifiedBy>
  <cp:revision>28</cp:revision>
  <dcterms:created xsi:type="dcterms:W3CDTF">2020-11-04T13:22:42Z</dcterms:created>
  <dcterms:modified xsi:type="dcterms:W3CDTF">2022-11-29T07:38:55Z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2019-04-19T10:00:00Z</vt:filetime>
  </property>
  <property fmtid="{D5CDD505-2E9C-101B-9397-08002B2CF9AE}" pid="3" name="Creator">
    <vt:lpwstr>Adobe InDesign CC 14.0 (Macintosh)</vt:lpwstr>
  </property>
  <property fmtid="{D5CDD505-2E9C-101B-9397-08002B2CF9AE}" pid="4" name="LastSaved">
    <vt:filetime>2019-04-23T10:00:00Z</vt:filetime>
  </property>
</Properties>
</file>